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7"/>
  </p:notesMasterIdLst>
  <p:handoutMasterIdLst>
    <p:handoutMasterId r:id="rId38"/>
  </p:handoutMasterIdLst>
  <p:sldIdLst>
    <p:sldId id="257" r:id="rId2"/>
    <p:sldId id="258" r:id="rId3"/>
    <p:sldId id="318" r:id="rId4"/>
    <p:sldId id="306" r:id="rId5"/>
    <p:sldId id="319" r:id="rId6"/>
    <p:sldId id="293" r:id="rId7"/>
    <p:sldId id="296" r:id="rId8"/>
    <p:sldId id="295" r:id="rId9"/>
    <p:sldId id="297" r:id="rId10"/>
    <p:sldId id="298" r:id="rId11"/>
    <p:sldId id="299" r:id="rId12"/>
    <p:sldId id="300" r:id="rId13"/>
    <p:sldId id="301" r:id="rId14"/>
    <p:sldId id="303" r:id="rId15"/>
    <p:sldId id="302" r:id="rId16"/>
    <p:sldId id="320" r:id="rId17"/>
    <p:sldId id="317" r:id="rId18"/>
    <p:sldId id="323" r:id="rId19"/>
    <p:sldId id="324" r:id="rId20"/>
    <p:sldId id="325" r:id="rId21"/>
    <p:sldId id="326" r:id="rId22"/>
    <p:sldId id="327" r:id="rId23"/>
    <p:sldId id="282" r:id="rId24"/>
    <p:sldId id="313" r:id="rId25"/>
    <p:sldId id="288" r:id="rId26"/>
    <p:sldId id="309" r:id="rId27"/>
    <p:sldId id="314" r:id="rId28"/>
    <p:sldId id="315" r:id="rId29"/>
    <p:sldId id="316" r:id="rId30"/>
    <p:sldId id="329" r:id="rId31"/>
    <p:sldId id="321" r:id="rId32"/>
    <p:sldId id="322" r:id="rId33"/>
    <p:sldId id="330" r:id="rId34"/>
    <p:sldId id="328" r:id="rId35"/>
    <p:sldId id="280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AE2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32" autoAdjust="0"/>
    <p:restoredTop sz="94660" autoAdjust="0"/>
  </p:normalViewPr>
  <p:slideViewPr>
    <p:cSldViewPr snapToGrid="0">
      <p:cViewPr varScale="1">
        <p:scale>
          <a:sx n="130" d="100"/>
          <a:sy n="130" d="100"/>
        </p:scale>
        <p:origin x="924" y="1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85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710462-ED01-467D-8973-06A541B7F9DC}" type="datetimeFigureOut">
              <a:rPr lang="en-US" smtClean="0"/>
              <a:t>12/8/2015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C9766-7F00-4E73-AF79-B0773C636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862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479FC-ED26-471B-9DE0-EFC9E03BCE6F}" type="datetimeFigureOut">
              <a:rPr lang="en-US" smtClean="0"/>
              <a:t>12/8/2015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BB6CAB-E960-476A-B2CA-910910079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48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BB6CAB-E960-476A-B2CA-91091007960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51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ED47B-C900-478D-98D3-073FCF916CC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057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://academy.telerik.com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 userDrawn="1"/>
        </p:nvSpPr>
        <p:spPr>
          <a:xfrm>
            <a:off x="429086" y="5726668"/>
            <a:ext cx="3990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Telerik Software Academy</a:t>
            </a:r>
          </a:p>
        </p:txBody>
      </p:sp>
      <p:sp>
        <p:nvSpPr>
          <p:cNvPr id="13" name="Text Placeholder 7"/>
          <p:cNvSpPr>
            <a:spLocks noGrp="1"/>
          </p:cNvSpPr>
          <p:nvPr userDrawn="1"/>
        </p:nvSpPr>
        <p:spPr>
          <a:xfrm>
            <a:off x="429087" y="6031468"/>
            <a:ext cx="399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2"/>
              </a:rPr>
              <a:t>http://academy.telerik.com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 userDrawn="1"/>
        </p:nvSpPr>
        <p:spPr>
          <a:xfrm>
            <a:off x="429086" y="5336508"/>
            <a:ext cx="4537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400" b="1" kern="12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Windows Applications for Mobile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270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20D0C658-0708-42D0-A542-83CC15D54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68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20D0C658-0708-42D0-A542-83CC15D54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4287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2963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692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http://kursove-uroci-knigi-obuchenie-programirane-web-design-csharp.info/" TargetMode="External"/><Relationship Id="rId13" Type="http://schemas.openxmlformats.org/officeDocument/2006/relationships/hyperlink" Target="http://mvccourse.telerik.com/" TargetMode="External"/><Relationship Id="rId18" Type="http://schemas.openxmlformats.org/officeDocument/2006/relationships/hyperlink" Target="http://algoacademy.telerik.com/" TargetMode="Externa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hyperlink" Target="http://mobiledevcourse.telerik.com/" TargetMode="External"/><Relationship Id="rId7" Type="http://schemas.openxmlformats.org/officeDocument/2006/relationships/hyperlink" Target="http://forums.academy.telerik.com/" TargetMode="External"/><Relationship Id="rId12" Type="http://schemas.openxmlformats.org/officeDocument/2006/relationships/hyperlink" Target="http://schoolacademy.telerik.com/" TargetMode="External"/><Relationship Id="rId17" Type="http://schemas.openxmlformats.org/officeDocument/2006/relationships/hyperlink" Target="http://codecourse.telerik.com/" TargetMode="External"/><Relationship Id="rId25" Type="http://schemas.openxmlformats.org/officeDocument/2006/relationships/hyperlink" Target="http://csharpfundamentals.telerik.com/" TargetMode="External"/><Relationship Id="rId2" Type="http://schemas.openxmlformats.org/officeDocument/2006/relationships/slideLayout" Target="../slideLayouts/slideLayout2.xml"/><Relationship Id="rId16" Type="http://schemas.openxmlformats.org/officeDocument/2006/relationships/hyperlink" Target="http://www.nakov.com/" TargetMode="External"/><Relationship Id="rId20" Type="http://schemas.openxmlformats.org/officeDocument/2006/relationships/hyperlink" Target="http://academy.telerik.com/" TargetMode="External"/><Relationship Id="rId29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hyperlink" Target="http://html5course.telerik.com/" TargetMode="External"/><Relationship Id="rId24" Type="http://schemas.openxmlformats.org/officeDocument/2006/relationships/hyperlink" Target="http://www.nikolay.it/" TargetMode="Externa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://www.bgcoder.com/" TargetMode="External"/><Relationship Id="rId23" Type="http://schemas.openxmlformats.org/officeDocument/2006/relationships/hyperlink" Target="http://www.minkov.it/" TargetMode="External"/><Relationship Id="rId28" Type="http://schemas.openxmlformats.org/officeDocument/2006/relationships/image" Target="../media/image3.png"/><Relationship Id="rId10" Type="http://schemas.openxmlformats.org/officeDocument/2006/relationships/hyperlink" Target="http://seocourse.telerik.com/" TargetMode="External"/><Relationship Id="rId19" Type="http://schemas.openxmlformats.org/officeDocument/2006/relationships/hyperlink" Target="http://aspnetcourse.telerik.com/" TargetMode="External"/><Relationship Id="rId4" Type="http://schemas.openxmlformats.org/officeDocument/2006/relationships/slideLayout" Target="../slideLayouts/slideLayout4.xml"/><Relationship Id="rId9" Type="http://schemas.openxmlformats.org/officeDocument/2006/relationships/hyperlink" Target="http://www.telerik-kids.com/" TargetMode="External"/><Relationship Id="rId14" Type="http://schemas.openxmlformats.org/officeDocument/2006/relationships/hyperlink" Target="http://clouddevcourse.telerik.com/" TargetMode="External"/><Relationship Id="rId22" Type="http://schemas.openxmlformats.org/officeDocument/2006/relationships/hyperlink" Target="http://www.introprogramming.info/" TargetMode="External"/><Relationship Id="rId27" Type="http://schemas.openxmlformats.org/officeDocument/2006/relationships/image" Target="../media/image2.png"/><Relationship Id="rId30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05401" y="304800"/>
            <a:ext cx="1816798" cy="331718"/>
            <a:chOff x="1236228" y="1523999"/>
            <a:chExt cx="4351212" cy="3261410"/>
          </a:xfrm>
          <a:solidFill>
            <a:schemeClr val="bg1"/>
          </a:solidFill>
        </p:grpSpPr>
        <p:sp>
          <p:nvSpPr>
            <p:cNvPr id="10" name="TextBox 9">
              <a:hlinkClick r:id="rId7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1" name="TextBox 10">
              <a:hlinkClick r:id="rId8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12" name="TextBox 11">
              <a:hlinkClick r:id="rId9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13" name="TextBox 12">
              <a:hlinkClick r:id="rId10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4" name="TextBox 13">
              <a:hlinkClick r:id="rId11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5" name="TextBox 14">
              <a:hlinkClick r:id="rId12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16" name="TextBox 15">
              <a:hlinkClick r:id="rId13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8" name="TextBox 17">
              <a:hlinkClick r:id="rId14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19" name="TextBox 18">
              <a:hlinkClick r:id="rId15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20" name="TextBox 19">
              <a:hlinkClick r:id="rId16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21" name="TextBox 20">
              <a:hlinkClick r:id="rId17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22" name="TextBox 21">
              <a:hlinkClick r:id="rId18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23" name="TextBox 22">
              <a:hlinkClick r:id="rId19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24" name="TextBox 23">
              <a:hlinkClick r:id="rId20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25" name="TextBox 24">
              <a:hlinkClick r:id="rId21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26" name="TextBox 25">
              <a:hlinkClick r:id="rId22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27" name="TextBox 26">
              <a:hlinkClick r:id="rId23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hlinkClick r:id="rId24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1" name="TextBox 30">
              <a:hlinkClick r:id="rId25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 descr="Telerik Academy for Software Engineers - http://academy.telerik.com" title="Telerik Software Academy"/>
          <p:cNvPicPr>
            <a:picLocks noChangeAspect="1" noChangeArrowheads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3621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icrosoft_Foundation_Class_Library#Versions" TargetMode="External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://telerikacademy.com/Courses/Courses/Details/235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telerikacademy.com/Courses/Courses/Details/227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telerikacademy.com/Courses/Courses/Details/190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academy.telerik.com/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00716">
            <a:off x="406803" y="3162949"/>
            <a:ext cx="1263104" cy="1577242"/>
          </a:xfrm>
          <a:prstGeom prst="roundRect">
            <a:avLst>
              <a:gd name="adj" fmla="val 8437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430593" y="2427570"/>
            <a:ext cx="7503681" cy="1539746"/>
          </a:xfrm>
        </p:spPr>
        <p:txBody>
          <a:bodyPr/>
          <a:lstStyle/>
          <a:p>
            <a:r>
              <a:rPr lang="en-US" dirty="0" smtClean="0"/>
              <a:t>Windows-based Applications History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135" y="4741605"/>
            <a:ext cx="4080140" cy="1607575"/>
          </a:xfrm>
          <a:prstGeom prst="rect">
            <a:avLst/>
          </a:prstGeom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78" y="193049"/>
            <a:ext cx="3183384" cy="2906202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6">
                <a:lumMod val="20000"/>
                <a:lumOff val="80000"/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237" y="292692"/>
            <a:ext cx="4409038" cy="185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7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XP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Windows XP</a:t>
            </a:r>
          </a:p>
          <a:p>
            <a:pPr lvl="1"/>
            <a:r>
              <a:rPr lang="en-US" dirty="0" smtClean="0"/>
              <a:t>Release: Dec 2001</a:t>
            </a:r>
          </a:p>
          <a:p>
            <a:pPr lvl="1"/>
            <a:r>
              <a:rPr lang="en-US" dirty="0" smtClean="0"/>
              <a:t>Support end: April 2014</a:t>
            </a:r>
          </a:p>
          <a:p>
            <a:r>
              <a:rPr lang="en-US" dirty="0" smtClean="0">
                <a:solidFill>
                  <a:srgbClr val="8FAE2F"/>
                </a:solidFill>
              </a:rPr>
              <a:t>Improved hardware support</a:t>
            </a:r>
          </a:p>
          <a:p>
            <a:r>
              <a:rPr lang="en-US" dirty="0" smtClean="0"/>
              <a:t>Key new features</a:t>
            </a:r>
          </a:p>
          <a:p>
            <a:pPr lvl="1"/>
            <a:r>
              <a:rPr lang="en-US" dirty="0" smtClean="0"/>
              <a:t>Windows Product Activation</a:t>
            </a:r>
          </a:p>
          <a:p>
            <a:pPr lvl="1"/>
            <a:r>
              <a:rPr lang="en-US" dirty="0" smtClean="0"/>
              <a:t>Internet Connection Firewall</a:t>
            </a:r>
          </a:p>
          <a:p>
            <a:pPr lvl="1"/>
            <a:r>
              <a:rPr lang="en-US" dirty="0" smtClean="0"/>
              <a:t>Internet Connection Sharing</a:t>
            </a:r>
          </a:p>
          <a:p>
            <a:pPr lvl="1"/>
            <a:r>
              <a:rPr lang="en-US" dirty="0" smtClean="0"/>
              <a:t>Remote Desktop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696" y="914401"/>
            <a:ext cx="3302703" cy="206419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0C658-0708-42D0-A542-83CC15D54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11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Vista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Windows Vista</a:t>
            </a:r>
          </a:p>
          <a:p>
            <a:pPr lvl="1"/>
            <a:r>
              <a:rPr lang="en-US" dirty="0" smtClean="0"/>
              <a:t>Release: Jan 2007</a:t>
            </a:r>
          </a:p>
          <a:p>
            <a:pPr lvl="1"/>
            <a:r>
              <a:rPr lang="en-US" dirty="0" smtClean="0"/>
              <a:t>Support end: April 2017</a:t>
            </a:r>
          </a:p>
          <a:p>
            <a:r>
              <a:rPr lang="en-US" dirty="0" smtClean="0">
                <a:solidFill>
                  <a:srgbClr val="8FAE2F"/>
                </a:solidFill>
              </a:rPr>
              <a:t>Improved security</a:t>
            </a:r>
            <a:endParaRPr lang="en-US" dirty="0">
              <a:solidFill>
                <a:srgbClr val="8FAE2F"/>
              </a:solidFill>
            </a:endParaRPr>
          </a:p>
          <a:p>
            <a:r>
              <a:rPr lang="en-US" dirty="0" smtClean="0"/>
              <a:t>Kew new features</a:t>
            </a:r>
          </a:p>
          <a:p>
            <a:pPr lvl="1"/>
            <a:r>
              <a:rPr lang="en-US" dirty="0" smtClean="0"/>
              <a:t>Improved UI – Windows Aero</a:t>
            </a:r>
          </a:p>
          <a:p>
            <a:pPr lvl="1"/>
            <a:r>
              <a:rPr lang="en-US" dirty="0" smtClean="0"/>
              <a:t>Windows Search</a:t>
            </a:r>
          </a:p>
          <a:p>
            <a:pPr lvl="1"/>
            <a:r>
              <a:rPr lang="en-US" dirty="0" smtClean="0"/>
              <a:t>Increased level of communication between home network machines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568" y="1045226"/>
            <a:ext cx="3819832" cy="286487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0C658-0708-42D0-A542-83CC15D54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87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7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Windows 7</a:t>
            </a:r>
          </a:p>
          <a:p>
            <a:pPr lvl="1"/>
            <a:r>
              <a:rPr lang="en-US" dirty="0" smtClean="0"/>
              <a:t>Released: Oct 2009</a:t>
            </a:r>
          </a:p>
          <a:p>
            <a:pPr lvl="1"/>
            <a:r>
              <a:rPr lang="en-US" dirty="0" smtClean="0"/>
              <a:t>Support end: Jan 2020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Key new features</a:t>
            </a:r>
          </a:p>
          <a:p>
            <a:pPr lvl="1"/>
            <a:r>
              <a:rPr lang="en-US" dirty="0" smtClean="0"/>
              <a:t>Improved performance on multi-core CPUs</a:t>
            </a:r>
          </a:p>
          <a:p>
            <a:pPr lvl="1"/>
            <a:r>
              <a:rPr lang="en-US" dirty="0" smtClean="0"/>
              <a:t>Taskbar “pin application”</a:t>
            </a:r>
          </a:p>
          <a:p>
            <a:pPr lvl="1"/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335" y="914400"/>
            <a:ext cx="3985459" cy="298909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0C658-0708-42D0-A542-83CC15D54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4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8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Windows 8</a:t>
            </a:r>
          </a:p>
          <a:p>
            <a:pPr lvl="1"/>
            <a:r>
              <a:rPr lang="en-US" dirty="0" smtClean="0"/>
              <a:t>Released: Oct 2012</a:t>
            </a:r>
          </a:p>
          <a:p>
            <a:pPr lvl="1"/>
            <a:r>
              <a:rPr lang="en-US" dirty="0" smtClean="0"/>
              <a:t>Support end: Jan 2023</a:t>
            </a:r>
          </a:p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>
                <a:solidFill>
                  <a:srgbClr val="8FAE2F"/>
                </a:solidFill>
              </a:rPr>
              <a:t>Metro </a:t>
            </a:r>
            <a:r>
              <a:rPr lang="en-US" dirty="0" smtClean="0">
                <a:solidFill>
                  <a:srgbClr val="8FAE2F"/>
                </a:solidFill>
              </a:rPr>
              <a:t>Design</a:t>
            </a:r>
            <a:endParaRPr lang="en-US" dirty="0">
              <a:solidFill>
                <a:srgbClr val="8FAE2F"/>
              </a:solidFill>
            </a:endParaRPr>
          </a:p>
          <a:p>
            <a:r>
              <a:rPr lang="en-US" dirty="0" smtClean="0"/>
              <a:t>Key new features</a:t>
            </a:r>
          </a:p>
          <a:p>
            <a:pPr lvl="1"/>
            <a:r>
              <a:rPr lang="en-US" dirty="0" smtClean="0"/>
              <a:t>Windows Store</a:t>
            </a:r>
          </a:p>
          <a:p>
            <a:pPr lvl="1"/>
            <a:r>
              <a:rPr lang="en-US" dirty="0" smtClean="0"/>
              <a:t>Improved mobile UI</a:t>
            </a:r>
          </a:p>
          <a:p>
            <a:pPr lvl="1"/>
            <a:r>
              <a:rPr lang="en-US" dirty="0" smtClean="0"/>
              <a:t>New start screen</a:t>
            </a:r>
          </a:p>
          <a:p>
            <a:pPr lvl="1"/>
            <a:r>
              <a:rPr lang="en-US" dirty="0" smtClean="0"/>
              <a:t>USB 3.0 support</a:t>
            </a:r>
          </a:p>
          <a:p>
            <a:pPr lvl="1"/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079" y="914400"/>
            <a:ext cx="4201321" cy="235974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0C658-0708-42D0-A542-83CC15D54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97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8.1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Windows 8.1</a:t>
            </a:r>
          </a:p>
          <a:p>
            <a:pPr lvl="1"/>
            <a:r>
              <a:rPr lang="en-US" dirty="0" smtClean="0"/>
              <a:t>Released: Oct 2013</a:t>
            </a:r>
          </a:p>
          <a:p>
            <a:pPr lvl="1"/>
            <a:r>
              <a:rPr lang="en-US" dirty="0" smtClean="0"/>
              <a:t>Support end: Jan 2023</a:t>
            </a:r>
            <a:endParaRPr lang="en-US" dirty="0"/>
          </a:p>
          <a:p>
            <a:r>
              <a:rPr lang="en-US" dirty="0" smtClean="0">
                <a:solidFill>
                  <a:srgbClr val="8FAE2F"/>
                </a:solidFill>
              </a:rPr>
              <a:t>Major update to Win 8</a:t>
            </a:r>
          </a:p>
          <a:p>
            <a:r>
              <a:rPr lang="en-US" dirty="0" smtClean="0"/>
              <a:t>Key new features</a:t>
            </a:r>
          </a:p>
          <a:p>
            <a:pPr lvl="1"/>
            <a:r>
              <a:rPr lang="en-US" dirty="0" smtClean="0"/>
              <a:t>All Apps view</a:t>
            </a:r>
          </a:p>
          <a:p>
            <a:pPr lvl="1"/>
            <a:r>
              <a:rPr lang="en-US" dirty="0" smtClean="0"/>
              <a:t>Improved window snapping</a:t>
            </a:r>
          </a:p>
          <a:p>
            <a:pPr lvl="1"/>
            <a:r>
              <a:rPr lang="en-US" dirty="0" smtClean="0"/>
              <a:t>Tighter OneDrive integration</a:t>
            </a:r>
          </a:p>
          <a:p>
            <a:pPr lvl="1"/>
            <a:r>
              <a:rPr lang="en-US" dirty="0" smtClean="0"/>
              <a:t>Support for 3D printing using NFC tags</a:t>
            </a:r>
            <a:endParaRPr lang="bg-B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204" y="914400"/>
            <a:ext cx="4223937" cy="263996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0C658-0708-42D0-A542-83CC15D54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8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10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Windows 10</a:t>
            </a:r>
          </a:p>
          <a:p>
            <a:pPr lvl="1"/>
            <a:r>
              <a:rPr lang="en-US" dirty="0" smtClean="0"/>
              <a:t>Released: Jul 2015</a:t>
            </a:r>
          </a:p>
          <a:p>
            <a:pPr lvl="1"/>
            <a:r>
              <a:rPr lang="en-US" dirty="0" smtClean="0"/>
              <a:t>Support end: Oct 2025</a:t>
            </a:r>
          </a:p>
          <a:p>
            <a:r>
              <a:rPr lang="en-US" dirty="0" smtClean="0">
                <a:solidFill>
                  <a:srgbClr val="8FAE2F"/>
                </a:solidFill>
              </a:rPr>
              <a:t>Free for Win 8 users</a:t>
            </a:r>
            <a:endParaRPr lang="en-US" dirty="0">
              <a:solidFill>
                <a:srgbClr val="8FAE2F"/>
              </a:solidFill>
            </a:endParaRPr>
          </a:p>
          <a:p>
            <a:r>
              <a:rPr lang="en-US" dirty="0" smtClean="0"/>
              <a:t>Key new features</a:t>
            </a:r>
          </a:p>
          <a:p>
            <a:pPr lvl="1"/>
            <a:r>
              <a:rPr lang="en-US" dirty="0" smtClean="0"/>
              <a:t>Harmonized UX between all devices</a:t>
            </a:r>
          </a:p>
          <a:p>
            <a:pPr lvl="1"/>
            <a:r>
              <a:rPr lang="en-US" dirty="0" smtClean="0"/>
              <a:t>Universal Windows Platform</a:t>
            </a:r>
          </a:p>
          <a:p>
            <a:pPr lvl="2"/>
            <a:r>
              <a:rPr lang="en-US" dirty="0" smtClean="0"/>
              <a:t>Shared code and UI for desktop and mobile</a:t>
            </a:r>
          </a:p>
          <a:p>
            <a:pPr lvl="2"/>
            <a:r>
              <a:rPr lang="en-US" dirty="0" smtClean="0"/>
              <a:t>Responsive design</a:t>
            </a:r>
          </a:p>
          <a:p>
            <a:pPr lvl="1"/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608" y="914400"/>
            <a:ext cx="4247533" cy="23892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0C658-0708-42D0-A542-83CC15D541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78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914399"/>
            <a:ext cx="7924800" cy="1445343"/>
          </a:xfrm>
        </p:spPr>
        <p:txBody>
          <a:bodyPr/>
          <a:lstStyle/>
          <a:p>
            <a:r>
              <a:rPr lang="en-US" dirty="0"/>
              <a:t>History of Windows </a:t>
            </a:r>
            <a:r>
              <a:rPr lang="en-US" dirty="0" smtClean="0"/>
              <a:t>OS</a:t>
            </a:r>
            <a:br>
              <a:rPr lang="en-US" dirty="0" smtClean="0"/>
            </a:br>
            <a:r>
              <a:rPr lang="en-US" dirty="0" smtClean="0"/>
              <a:t>for Mobile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667" y="2694354"/>
            <a:ext cx="7448666" cy="37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968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Mobile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84904"/>
            <a:ext cx="8686800" cy="5791200"/>
          </a:xfrm>
        </p:spPr>
        <p:txBody>
          <a:bodyPr/>
          <a:lstStyle/>
          <a:p>
            <a:r>
              <a:rPr lang="en-US" dirty="0"/>
              <a:t>Windows </a:t>
            </a:r>
            <a:r>
              <a:rPr lang="en-US" dirty="0" smtClean="0"/>
              <a:t>CE</a:t>
            </a:r>
          </a:p>
          <a:p>
            <a:pPr lvl="1"/>
            <a:r>
              <a:rPr lang="en-US" dirty="0" smtClean="0"/>
              <a:t>Based on Windows 95 code</a:t>
            </a:r>
          </a:p>
          <a:p>
            <a:pPr lvl="1"/>
            <a:r>
              <a:rPr lang="en-US" dirty="0" smtClean="0"/>
              <a:t>UI developed separately (</a:t>
            </a:r>
            <a:r>
              <a:rPr lang="en-US" dirty="0" err="1" smtClean="0"/>
              <a:t>WinPad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Pocket PC </a:t>
            </a:r>
            <a:r>
              <a:rPr lang="en-US" dirty="0" smtClean="0"/>
              <a:t>2000</a:t>
            </a:r>
          </a:p>
          <a:p>
            <a:pPr lvl="1"/>
            <a:r>
              <a:rPr lang="en-US" dirty="0" smtClean="0"/>
              <a:t>Released </a:t>
            </a:r>
            <a:r>
              <a:rPr lang="en-US" dirty="0"/>
              <a:t>on April 19, 2000</a:t>
            </a:r>
            <a:endParaRPr lang="en-US" dirty="0"/>
          </a:p>
          <a:p>
            <a:pPr lvl="1"/>
            <a:r>
              <a:rPr lang="en-US" dirty="0" smtClean="0"/>
              <a:t>Based </a:t>
            </a:r>
            <a:r>
              <a:rPr lang="en-US" dirty="0"/>
              <a:t>on Windows CE 3.0</a:t>
            </a:r>
            <a:endParaRPr lang="en-US" dirty="0" smtClean="0"/>
          </a:p>
          <a:p>
            <a:r>
              <a:rPr lang="en-US" dirty="0"/>
              <a:t>Pocket PC </a:t>
            </a:r>
            <a:r>
              <a:rPr lang="en-US" dirty="0" smtClean="0"/>
              <a:t>2002</a:t>
            </a:r>
          </a:p>
          <a:p>
            <a:pPr lvl="1"/>
            <a:r>
              <a:rPr lang="en-US" dirty="0" smtClean="0"/>
              <a:t>Released </a:t>
            </a:r>
            <a:r>
              <a:rPr lang="en-US" dirty="0"/>
              <a:t>in October 2001</a:t>
            </a:r>
            <a:endParaRPr lang="en-US" dirty="0" smtClean="0"/>
          </a:p>
          <a:p>
            <a:pPr lvl="1"/>
            <a:r>
              <a:rPr lang="en-US" dirty="0" smtClean="0"/>
              <a:t>Meant </a:t>
            </a:r>
            <a:r>
              <a:rPr lang="en-US" dirty="0"/>
              <a:t>to be similar </a:t>
            </a:r>
            <a:r>
              <a:rPr lang="en-US" dirty="0" smtClean="0"/>
              <a:t>to Windows </a:t>
            </a:r>
            <a:r>
              <a:rPr lang="en-US" dirty="0"/>
              <a:t>XP</a:t>
            </a:r>
            <a:endParaRPr lang="en-US" dirty="0"/>
          </a:p>
        </p:txBody>
      </p:sp>
      <p:pic>
        <p:nvPicPr>
          <p:cNvPr id="1026" name="Picture 2" descr="https://upload.wikimedia.org/wikipedia/en/thumb/a/a1/Winpad93.png/160px-Winpad9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790" y="855409"/>
            <a:ext cx="1268361" cy="1902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en/thumb/e/e6/Pocket_PC_2000.png/160px-Pocket_PC_20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030" y="2794821"/>
            <a:ext cx="1403879" cy="186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en/thumb/e/ee/Pocket_PC_2002_Screenshot.png/150px-Pocket_PC_2002_Screensho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570" y="4706579"/>
            <a:ext cx="1392339" cy="185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0C658-0708-42D0-A542-83CC15D54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0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Mobile </a:t>
            </a:r>
            <a:r>
              <a:rPr lang="en-US" dirty="0" smtClean="0"/>
              <a:t>History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Mobile </a:t>
            </a:r>
            <a:r>
              <a:rPr lang="en-US" dirty="0" smtClean="0"/>
              <a:t>2003</a:t>
            </a:r>
          </a:p>
          <a:p>
            <a:pPr lvl="1"/>
            <a:r>
              <a:rPr lang="en-US" dirty="0" smtClean="0"/>
              <a:t>Released </a:t>
            </a:r>
            <a:r>
              <a:rPr lang="en-US" dirty="0"/>
              <a:t>on June 23, </a:t>
            </a:r>
            <a:r>
              <a:rPr lang="en-US" dirty="0" smtClean="0"/>
              <a:t>2003</a:t>
            </a:r>
          </a:p>
          <a:p>
            <a:pPr lvl="1"/>
            <a:r>
              <a:rPr lang="en-US" dirty="0" smtClean="0"/>
              <a:t>First </a:t>
            </a:r>
            <a:r>
              <a:rPr lang="en-US" dirty="0"/>
              <a:t>release </a:t>
            </a:r>
            <a:r>
              <a:rPr lang="en-US" dirty="0" smtClean="0"/>
              <a:t>named Windows Mobile</a:t>
            </a:r>
          </a:p>
          <a:p>
            <a:pPr lvl="1"/>
            <a:r>
              <a:rPr lang="en-US" dirty="0" smtClean="0"/>
              <a:t>Superseded by Windows</a:t>
            </a:r>
            <a:br>
              <a:rPr lang="en-US" dirty="0" smtClean="0"/>
            </a:br>
            <a:r>
              <a:rPr lang="en-US" dirty="0" smtClean="0"/>
              <a:t>Mobile </a:t>
            </a:r>
            <a:r>
              <a:rPr lang="en-US" dirty="0"/>
              <a:t>2003 SE on March 24, </a:t>
            </a:r>
            <a:r>
              <a:rPr lang="en-US" dirty="0" smtClean="0"/>
              <a:t>2004</a:t>
            </a:r>
          </a:p>
          <a:p>
            <a:r>
              <a:rPr lang="en-US" dirty="0"/>
              <a:t>Windows Mobile </a:t>
            </a:r>
            <a:r>
              <a:rPr lang="en-US" dirty="0" smtClean="0"/>
              <a:t>5</a:t>
            </a:r>
          </a:p>
          <a:p>
            <a:pPr lvl="1"/>
            <a:r>
              <a:rPr lang="en-US" dirty="0" smtClean="0"/>
              <a:t>Released on May 2005</a:t>
            </a:r>
          </a:p>
          <a:p>
            <a:pPr lvl="1"/>
            <a:r>
              <a:rPr lang="en-US" dirty="0" smtClean="0"/>
              <a:t>.</a:t>
            </a:r>
            <a:r>
              <a:rPr lang="en-US" dirty="0"/>
              <a:t>NET Compact Framework 1.0 </a:t>
            </a:r>
            <a:r>
              <a:rPr lang="en-US" dirty="0" smtClean="0"/>
              <a:t>SP3</a:t>
            </a:r>
          </a:p>
          <a:p>
            <a:pPr lvl="1"/>
            <a:r>
              <a:rPr lang="en-US" dirty="0" smtClean="0"/>
              <a:t>A lot of </a:t>
            </a:r>
            <a:r>
              <a:rPr lang="en-US" dirty="0" err="1" smtClean="0"/>
              <a:t>enchacements</a:t>
            </a:r>
            <a:endParaRPr lang="en-US" dirty="0"/>
          </a:p>
        </p:txBody>
      </p:sp>
      <p:pic>
        <p:nvPicPr>
          <p:cNvPr id="2050" name="Picture 2" descr="https://upload.wikimedia.org/wikipedia/en/thumb/a/ab/PPC2003_001.png/150px-PPC2003_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225" y="1158975"/>
            <a:ext cx="1841706" cy="245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upload.wikimedia.org/wikipedia/en/thumb/e/e4/WM50today.png/150px-WM50toda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225" y="4041057"/>
            <a:ext cx="1836175" cy="244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0C658-0708-42D0-A542-83CC15D54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442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Mobile History </a:t>
            </a:r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55406"/>
            <a:ext cx="8686800" cy="5850194"/>
          </a:xfrm>
        </p:spPr>
        <p:txBody>
          <a:bodyPr/>
          <a:lstStyle/>
          <a:p>
            <a:r>
              <a:rPr lang="en-US" dirty="0"/>
              <a:t>Windows Mobile </a:t>
            </a:r>
            <a:r>
              <a:rPr lang="en-US" dirty="0" smtClean="0"/>
              <a:t>6</a:t>
            </a:r>
          </a:p>
          <a:p>
            <a:pPr lvl="1"/>
            <a:r>
              <a:rPr lang="en-US" dirty="0" smtClean="0"/>
              <a:t>Released </a:t>
            </a:r>
            <a:r>
              <a:rPr lang="en-US" dirty="0"/>
              <a:t>on February 12, 2007</a:t>
            </a:r>
          </a:p>
          <a:p>
            <a:pPr lvl="1"/>
            <a:r>
              <a:rPr lang="en-US" dirty="0" smtClean="0"/>
              <a:t>Similar </a:t>
            </a:r>
            <a:r>
              <a:rPr lang="en-US" dirty="0"/>
              <a:t>in design to </a:t>
            </a:r>
            <a:r>
              <a:rPr lang="en-US" dirty="0" smtClean="0"/>
              <a:t>Windows </a:t>
            </a:r>
            <a:r>
              <a:rPr lang="en-US" dirty="0"/>
              <a:t>Vista</a:t>
            </a:r>
            <a:endParaRPr lang="en-US" dirty="0" smtClean="0"/>
          </a:p>
          <a:p>
            <a:r>
              <a:rPr lang="en-US" dirty="0"/>
              <a:t>Windows Mobile </a:t>
            </a:r>
            <a:r>
              <a:rPr lang="en-US" dirty="0" smtClean="0"/>
              <a:t>6.1</a:t>
            </a:r>
          </a:p>
          <a:p>
            <a:pPr lvl="1"/>
            <a:r>
              <a:rPr lang="en-US" dirty="0" smtClean="0"/>
              <a:t>Announced </a:t>
            </a:r>
            <a:r>
              <a:rPr lang="en-US" dirty="0"/>
              <a:t>April 1, 2008</a:t>
            </a:r>
          </a:p>
          <a:p>
            <a:pPr lvl="1"/>
            <a:r>
              <a:rPr lang="en-US" dirty="0" smtClean="0"/>
              <a:t>Minor </a:t>
            </a:r>
            <a:r>
              <a:rPr lang="en-US" dirty="0"/>
              <a:t>upgrade to the </a:t>
            </a:r>
            <a:r>
              <a:rPr lang="en-US" dirty="0" smtClean="0"/>
              <a:t>WM 6 platform</a:t>
            </a:r>
          </a:p>
          <a:p>
            <a:r>
              <a:rPr lang="en-US" dirty="0"/>
              <a:t>Windows Mobile </a:t>
            </a:r>
            <a:r>
              <a:rPr lang="en-US" dirty="0" smtClean="0"/>
              <a:t>6.5</a:t>
            </a:r>
          </a:p>
          <a:p>
            <a:pPr lvl="1"/>
            <a:r>
              <a:rPr lang="en-US" dirty="0" smtClean="0"/>
              <a:t>Middle </a:t>
            </a:r>
            <a:r>
              <a:rPr lang="en-US" dirty="0"/>
              <a:t>update between WM 6.1 </a:t>
            </a:r>
            <a:r>
              <a:rPr lang="en-US" dirty="0" smtClean="0"/>
              <a:t>and</a:t>
            </a:r>
            <a:br>
              <a:rPr lang="en-US" dirty="0" smtClean="0"/>
            </a:br>
            <a:r>
              <a:rPr lang="en-US" dirty="0" smtClean="0"/>
              <a:t>yet-to-be </a:t>
            </a:r>
            <a:r>
              <a:rPr lang="en-US" dirty="0"/>
              <a:t>released Windows Mobile 7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0C658-0708-42D0-A542-83CC15D54131}" type="slidenum">
              <a:rPr lang="en-US" smtClean="0"/>
              <a:t>19</a:t>
            </a:fld>
            <a:endParaRPr lang="en-US"/>
          </a:p>
        </p:txBody>
      </p:sp>
      <p:pic>
        <p:nvPicPr>
          <p:cNvPr id="3074" name="Picture 2" descr="https://upload.wikimedia.org/wikipedia/en/thumb/6/62/TF3D_Portrait.png/150px-TF3D_Portrai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542" y="812543"/>
            <a:ext cx="1428750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upload.wikimedia.org/wikipedia/en/thumb/0/02/Sshot114%28v2%29.png/150px-Sshot114%28v2%2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542" y="2774693"/>
            <a:ext cx="142875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upload.wikimedia.org/wikipedia/en/thumb/9/90/Winmo65.PNG/150px-Winmo6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542" y="4744908"/>
            <a:ext cx="1428750" cy="1895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092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097" y="775519"/>
            <a:ext cx="8716297" cy="5891981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0"/>
              </a:spcAft>
            </a:pPr>
            <a:r>
              <a:rPr lang="en-US" dirty="0" smtClean="0"/>
              <a:t>History of Windows OS for Desktop</a:t>
            </a:r>
          </a:p>
          <a:p>
            <a:pPr lvl="1">
              <a:spcBef>
                <a:spcPts val="300"/>
              </a:spcBef>
              <a:spcAft>
                <a:spcPts val="0"/>
              </a:spcAft>
            </a:pPr>
            <a:r>
              <a:rPr lang="en-US" dirty="0" smtClean="0"/>
              <a:t>From Windows 3.0 to Windows 10</a:t>
            </a:r>
          </a:p>
          <a:p>
            <a:pPr>
              <a:spcBef>
                <a:spcPts val="300"/>
              </a:spcBef>
              <a:spcAft>
                <a:spcPts val="0"/>
              </a:spcAft>
            </a:pPr>
            <a:r>
              <a:rPr lang="en-US" dirty="0"/>
              <a:t>History of Windows OS for </a:t>
            </a:r>
            <a:r>
              <a:rPr lang="en-US" dirty="0" smtClean="0"/>
              <a:t>Mobile</a:t>
            </a:r>
          </a:p>
          <a:p>
            <a:pPr lvl="1">
              <a:spcBef>
                <a:spcPts val="300"/>
              </a:spcBef>
              <a:spcAft>
                <a:spcPts val="0"/>
              </a:spcAft>
            </a:pPr>
            <a:r>
              <a:rPr lang="en-US" dirty="0" smtClean="0"/>
              <a:t>From Windows CE to Windows Mobile to </a:t>
            </a:r>
            <a:r>
              <a:rPr lang="en-US" dirty="0"/>
              <a:t>Windows Phone to Windows 10 Mobile</a:t>
            </a:r>
            <a:endParaRPr lang="en-US" dirty="0" smtClean="0"/>
          </a:p>
          <a:p>
            <a:pPr>
              <a:spcBef>
                <a:spcPts val="300"/>
              </a:spcBef>
              <a:spcAft>
                <a:spcPts val="0"/>
              </a:spcAft>
            </a:pPr>
            <a:r>
              <a:rPr lang="en-US" dirty="0" smtClean="0"/>
              <a:t>Ways </a:t>
            </a:r>
            <a:r>
              <a:rPr lang="en-US" dirty="0"/>
              <a:t>to </a:t>
            </a:r>
            <a:r>
              <a:rPr lang="en-US" dirty="0" smtClean="0"/>
              <a:t>Develop </a:t>
            </a:r>
            <a:r>
              <a:rPr lang="en-US" dirty="0"/>
              <a:t>Windows </a:t>
            </a:r>
            <a:r>
              <a:rPr lang="en-US" dirty="0" smtClean="0"/>
              <a:t>Applications</a:t>
            </a:r>
          </a:p>
          <a:p>
            <a:pPr lvl="1">
              <a:spcBef>
                <a:spcPts val="300"/>
              </a:spcBef>
              <a:spcAft>
                <a:spcPts val="0"/>
              </a:spcAft>
            </a:pPr>
            <a:r>
              <a:rPr lang="en-US" dirty="0" smtClean="0"/>
              <a:t>MFC, WinForms, WPF</a:t>
            </a:r>
          </a:p>
          <a:p>
            <a:pPr lvl="1">
              <a:spcBef>
                <a:spcPts val="300"/>
              </a:spcBef>
              <a:spcAft>
                <a:spcPts val="0"/>
              </a:spcAft>
            </a:pPr>
            <a:r>
              <a:rPr lang="en-US" dirty="0" smtClean="0"/>
              <a:t>Windows Universal Apps (Win 8.1)</a:t>
            </a:r>
          </a:p>
          <a:p>
            <a:pPr lvl="1">
              <a:spcBef>
                <a:spcPts val="300"/>
              </a:spcBef>
              <a:spcAft>
                <a:spcPts val="0"/>
              </a:spcAft>
            </a:pPr>
            <a:r>
              <a:rPr lang="en-US" dirty="0" smtClean="0"/>
              <a:t>Universal Windows Platform (Win10</a:t>
            </a:r>
            <a:r>
              <a:rPr lang="en-US" dirty="0" smtClean="0"/>
              <a:t>)</a:t>
            </a:r>
          </a:p>
          <a:p>
            <a:pPr>
              <a:spcBef>
                <a:spcPts val="300"/>
              </a:spcBef>
              <a:spcAft>
                <a:spcPts val="0"/>
              </a:spcAft>
            </a:pPr>
            <a:r>
              <a:rPr lang="en-US" dirty="0" smtClean="0"/>
              <a:t>Other Platforms for Windows Apps</a:t>
            </a:r>
            <a:endParaRPr lang="en-US" dirty="0" smtClean="0"/>
          </a:p>
          <a:p>
            <a:pPr lvl="1">
              <a:spcBef>
                <a:spcPts val="300"/>
              </a:spcBef>
              <a:spcAft>
                <a:spcPts val="0"/>
              </a:spcAft>
            </a:pPr>
            <a:r>
              <a:rPr lang="en-US" dirty="0" smtClean="0"/>
              <a:t>Unity3D</a:t>
            </a:r>
            <a:r>
              <a:rPr lang="en-US" dirty="0"/>
              <a:t>, </a:t>
            </a:r>
            <a:r>
              <a:rPr lang="en-US" dirty="0" err="1" smtClean="0"/>
              <a:t>Xamarin</a:t>
            </a:r>
            <a:r>
              <a:rPr lang="en-US" dirty="0" smtClean="0"/>
              <a:t>, Apache Cordova</a:t>
            </a:r>
            <a:endParaRPr lang="en-US" dirty="0"/>
          </a:p>
        </p:txBody>
      </p:sp>
      <p:pic>
        <p:nvPicPr>
          <p:cNvPr id="4" name="Picture 3" descr="http://cdn1.iconfinder.com/data/icons/LUMINA/communications/png/400/address_book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57617">
            <a:off x="7198495" y="3917166"/>
            <a:ext cx="1841731" cy="2094619"/>
          </a:xfrm>
          <a:prstGeom prst="roundRect">
            <a:avLst>
              <a:gd name="adj" fmla="val 2515"/>
            </a:avLst>
          </a:prstGeom>
          <a:noFill/>
          <a:effectLst>
            <a:glow rad="63500">
              <a:schemeClr val="accent6">
                <a:satMod val="175000"/>
                <a:alpha val="1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0C658-0708-42D0-A542-83CC15D54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69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</a:t>
            </a:r>
            <a:r>
              <a:rPr lang="en-US" dirty="0" smtClean="0"/>
              <a:t>Phone 7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Phone </a:t>
            </a:r>
            <a:r>
              <a:rPr lang="en-US" dirty="0" smtClean="0"/>
              <a:t>7</a:t>
            </a:r>
          </a:p>
          <a:p>
            <a:pPr lvl="1"/>
            <a:r>
              <a:rPr lang="en-US" dirty="0"/>
              <a:t>Released on </a:t>
            </a:r>
            <a:r>
              <a:rPr lang="en-US" dirty="0" smtClean="0"/>
              <a:t>October 2010</a:t>
            </a:r>
            <a:endParaRPr lang="en-US" dirty="0"/>
          </a:p>
          <a:p>
            <a:pPr lvl="1"/>
            <a:r>
              <a:rPr lang="en-US" dirty="0" smtClean="0"/>
              <a:t>Metro design</a:t>
            </a:r>
          </a:p>
          <a:p>
            <a:pPr lvl="1"/>
            <a:r>
              <a:rPr lang="en-US" dirty="0"/>
              <a:t>Windows CE-based </a:t>
            </a:r>
            <a:r>
              <a:rPr lang="en-US" dirty="0" smtClean="0"/>
              <a:t>architecture</a:t>
            </a:r>
          </a:p>
          <a:p>
            <a:r>
              <a:rPr lang="en-US" dirty="0" smtClean="0"/>
              <a:t>Windows </a:t>
            </a:r>
            <a:r>
              <a:rPr lang="en-US" dirty="0"/>
              <a:t>Phone 7.5 Mango</a:t>
            </a:r>
          </a:p>
          <a:p>
            <a:pPr lvl="1"/>
            <a:r>
              <a:rPr lang="en-US" dirty="0" smtClean="0"/>
              <a:t>Release 2011</a:t>
            </a:r>
          </a:p>
          <a:p>
            <a:pPr lvl="1"/>
            <a:r>
              <a:rPr lang="en-US" dirty="0" smtClean="0"/>
              <a:t>Mobile </a:t>
            </a:r>
            <a:r>
              <a:rPr lang="en-US" dirty="0"/>
              <a:t>version of </a:t>
            </a:r>
            <a:r>
              <a:rPr lang="en-US" dirty="0" smtClean="0"/>
              <a:t>IE 9</a:t>
            </a:r>
          </a:p>
          <a:p>
            <a:pPr lvl="1"/>
            <a:r>
              <a:rPr lang="en-US" dirty="0" smtClean="0"/>
              <a:t>Multi-tasking </a:t>
            </a:r>
            <a:r>
              <a:rPr lang="en-US" dirty="0"/>
              <a:t>of third-party </a:t>
            </a:r>
            <a:r>
              <a:rPr lang="en-US" dirty="0" smtClean="0"/>
              <a:t>apps</a:t>
            </a:r>
          </a:p>
          <a:p>
            <a:r>
              <a:rPr lang="en-US" dirty="0"/>
              <a:t>Windows Phone </a:t>
            </a:r>
            <a:r>
              <a:rPr lang="en-US" dirty="0" smtClean="0"/>
              <a:t>7.8 (few features of WP 8)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0C658-0708-42D0-A542-83CC15D54131}" type="slidenum">
              <a:rPr lang="en-US" smtClean="0"/>
              <a:t>20</a:t>
            </a:fld>
            <a:endParaRPr lang="en-US"/>
          </a:p>
        </p:txBody>
      </p:sp>
      <p:pic>
        <p:nvPicPr>
          <p:cNvPr id="4100" name="Picture 4" descr="https://upload.wikimedia.org/wikipedia/en/thumb/8/86/WPZuneHub.jpg/170px-WPZuneHu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520" y="3944120"/>
            <a:ext cx="1208788" cy="2005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upload.wikimedia.org/wikipedia/en/thumb/9/97/WP7Bing.jpg/170px-WP7B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954" y="3809998"/>
            <a:ext cx="1360846" cy="2273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images.pcworld.com/news/graphics/189347-officescreen_web4_origina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504" y="899652"/>
            <a:ext cx="3259896" cy="197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600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</a:t>
            </a:r>
            <a:r>
              <a:rPr lang="en-US" dirty="0" smtClean="0"/>
              <a:t>Phone 8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103" y="914400"/>
            <a:ext cx="8716297" cy="5791200"/>
          </a:xfrm>
        </p:spPr>
        <p:txBody>
          <a:bodyPr/>
          <a:lstStyle/>
          <a:p>
            <a:r>
              <a:rPr lang="en-US" dirty="0"/>
              <a:t>Windows Phone </a:t>
            </a:r>
            <a:r>
              <a:rPr lang="en-US" dirty="0" smtClean="0"/>
              <a:t>8</a:t>
            </a:r>
          </a:p>
          <a:p>
            <a:pPr lvl="1"/>
            <a:r>
              <a:rPr lang="en-US" dirty="0" smtClean="0"/>
              <a:t>Released </a:t>
            </a:r>
            <a:r>
              <a:rPr lang="en-US" dirty="0"/>
              <a:t>on October 29, 2012</a:t>
            </a:r>
          </a:p>
          <a:p>
            <a:pPr lvl="1"/>
            <a:r>
              <a:rPr lang="en-US" dirty="0" smtClean="0"/>
              <a:t>Flat </a:t>
            </a:r>
            <a:r>
              <a:rPr lang="en-US" dirty="0"/>
              <a:t>user interface based on </a:t>
            </a:r>
            <a:r>
              <a:rPr lang="en-US" dirty="0" smtClean="0"/>
              <a:t>Metro</a:t>
            </a:r>
          </a:p>
          <a:p>
            <a:pPr lvl="1"/>
            <a:r>
              <a:rPr lang="en-US" dirty="0" smtClean="0"/>
              <a:t>Windows </a:t>
            </a:r>
            <a:r>
              <a:rPr lang="en-US" dirty="0"/>
              <a:t>NT </a:t>
            </a:r>
            <a:r>
              <a:rPr lang="en-US" dirty="0" smtClean="0"/>
              <a:t>kernel architecture (Win8)</a:t>
            </a:r>
          </a:p>
          <a:p>
            <a:r>
              <a:rPr lang="en-US" dirty="0" smtClean="0"/>
              <a:t>Windows </a:t>
            </a:r>
            <a:r>
              <a:rPr lang="en-US" dirty="0"/>
              <a:t>Phone </a:t>
            </a:r>
            <a:r>
              <a:rPr lang="en-US" dirty="0" smtClean="0"/>
              <a:t>8.1</a:t>
            </a:r>
          </a:p>
          <a:p>
            <a:pPr lvl="1"/>
            <a:r>
              <a:rPr lang="en-US" dirty="0"/>
              <a:t>Released on April 14, 2014</a:t>
            </a:r>
            <a:endParaRPr lang="en-US" dirty="0" smtClean="0"/>
          </a:p>
          <a:p>
            <a:pPr lvl="1"/>
            <a:r>
              <a:rPr lang="en-US" dirty="0" smtClean="0"/>
              <a:t>Cortana, IE 11, HTML 5 videos</a:t>
            </a:r>
          </a:p>
          <a:p>
            <a:pPr lvl="1"/>
            <a:r>
              <a:rPr lang="en-US" dirty="0" smtClean="0"/>
              <a:t>Same app model with Windows 8.1</a:t>
            </a:r>
          </a:p>
          <a:p>
            <a:pPr lvl="2"/>
            <a:r>
              <a:rPr lang="en-US" dirty="0" smtClean="0"/>
              <a:t>Windows Universal Apps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0C658-0708-42D0-A542-83CC15D54131}" type="slidenum">
              <a:rPr lang="en-US" smtClean="0"/>
              <a:t>21</a:t>
            </a:fld>
            <a:endParaRPr lang="en-US"/>
          </a:p>
        </p:txBody>
      </p:sp>
      <p:pic>
        <p:nvPicPr>
          <p:cNvPr id="5122" name="Picture 2" descr="Windows Phone 8 StartScree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260" y="914400"/>
            <a:ext cx="157734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P8.1 Start Scree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260" y="3724560"/>
            <a:ext cx="1577340" cy="279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921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10 Mobile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300"/>
              </a:spcAft>
            </a:pPr>
            <a:r>
              <a:rPr lang="en-US" dirty="0" smtClean="0"/>
              <a:t>Windows 10 Mobile</a:t>
            </a:r>
          </a:p>
          <a:p>
            <a:pPr lvl="1">
              <a:spcAft>
                <a:spcPts val="300"/>
              </a:spcAft>
            </a:pPr>
            <a:r>
              <a:rPr lang="en-US" dirty="0" smtClean="0"/>
              <a:t>Released </a:t>
            </a:r>
            <a:r>
              <a:rPr lang="en-US" dirty="0"/>
              <a:t>on November 20, 2015</a:t>
            </a:r>
          </a:p>
          <a:p>
            <a:pPr lvl="1">
              <a:spcAft>
                <a:spcPts val="300"/>
              </a:spcAft>
            </a:pPr>
            <a:r>
              <a:rPr lang="en-US" dirty="0" smtClean="0"/>
              <a:t>Converged </a:t>
            </a:r>
            <a:r>
              <a:rPr lang="en-US" dirty="0"/>
              <a:t>operating </a:t>
            </a:r>
            <a:r>
              <a:rPr lang="en-US" dirty="0" smtClean="0"/>
              <a:t>system</a:t>
            </a:r>
          </a:p>
          <a:p>
            <a:pPr lvl="1">
              <a:spcAft>
                <a:spcPts val="300"/>
              </a:spcAft>
            </a:pPr>
            <a:r>
              <a:rPr lang="en-US" dirty="0" smtClean="0"/>
              <a:t>Greater </a:t>
            </a:r>
            <a:r>
              <a:rPr lang="en-US" dirty="0"/>
              <a:t>consistency </a:t>
            </a:r>
            <a:r>
              <a:rPr lang="en-US" dirty="0" smtClean="0"/>
              <a:t>with PC</a:t>
            </a:r>
          </a:p>
          <a:p>
            <a:pPr lvl="1">
              <a:spcAft>
                <a:spcPts val="300"/>
              </a:spcAft>
            </a:pPr>
            <a:r>
              <a:rPr lang="en-US" dirty="0" smtClean="0"/>
              <a:t>New </a:t>
            </a:r>
            <a:r>
              <a:rPr lang="en-US" dirty="0"/>
              <a:t>universal application </a:t>
            </a:r>
            <a:r>
              <a:rPr lang="en-US" dirty="0" smtClean="0"/>
              <a:t>platform</a:t>
            </a:r>
          </a:p>
          <a:p>
            <a:pPr lvl="2">
              <a:spcAft>
                <a:spcPts val="300"/>
              </a:spcAft>
            </a:pPr>
            <a:r>
              <a:rPr lang="en-US" dirty="0" smtClean="0"/>
              <a:t>Allows </a:t>
            </a:r>
            <a:r>
              <a:rPr lang="en-US" dirty="0"/>
              <a:t>one app to run </a:t>
            </a:r>
            <a:r>
              <a:rPr lang="en-US" dirty="0" smtClean="0"/>
              <a:t>on</a:t>
            </a:r>
            <a:br>
              <a:rPr lang="en-US" dirty="0" smtClean="0"/>
            </a:br>
            <a:r>
              <a:rPr lang="en-US" dirty="0" smtClean="0"/>
              <a:t>multiple </a:t>
            </a:r>
            <a:r>
              <a:rPr lang="en-US" dirty="0"/>
              <a:t>Windows 10 </a:t>
            </a:r>
            <a:r>
              <a:rPr lang="en-US" dirty="0" smtClean="0"/>
              <a:t>devices</a:t>
            </a:r>
          </a:p>
          <a:p>
            <a:pPr lvl="1">
              <a:spcAft>
                <a:spcPts val="300"/>
              </a:spcAft>
            </a:pPr>
            <a:r>
              <a:rPr lang="en-US" dirty="0" smtClean="0"/>
              <a:t>Cortana, Edge, Same store as PC</a:t>
            </a:r>
          </a:p>
          <a:p>
            <a:pPr lvl="1">
              <a:spcAft>
                <a:spcPts val="300"/>
              </a:spcAft>
            </a:pPr>
            <a:r>
              <a:rPr lang="en-US" dirty="0" smtClean="0"/>
              <a:t>Continuum – Connect it to display and keyboard and you have a PC in your pocket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0C658-0708-42D0-A542-83CC15D54131}" type="slidenum">
              <a:rPr lang="en-US" smtClean="0"/>
              <a:t>22</a:t>
            </a:fld>
            <a:endParaRPr lang="en-US"/>
          </a:p>
        </p:txBody>
      </p:sp>
      <p:pic>
        <p:nvPicPr>
          <p:cNvPr id="6146" name="Picture 2" descr="Windows 10 Mobile O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168" y="914400"/>
            <a:ext cx="2129600" cy="378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077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870155"/>
            <a:ext cx="7924800" cy="1550855"/>
          </a:xfrm>
        </p:spPr>
        <p:txBody>
          <a:bodyPr/>
          <a:lstStyle/>
          <a:p>
            <a:r>
              <a:rPr lang="en-US" dirty="0" smtClean="0"/>
              <a:t>Ways to </a:t>
            </a:r>
            <a:r>
              <a:rPr lang="en-US" dirty="0" smtClean="0"/>
              <a:t>Develop</a:t>
            </a:r>
            <a:br>
              <a:rPr lang="en-US" dirty="0" smtClean="0"/>
            </a:br>
            <a:r>
              <a:rPr lang="en-US" dirty="0" smtClean="0"/>
              <a:t>Windows </a:t>
            </a:r>
            <a:r>
              <a:rPr lang="en-US" dirty="0" smtClean="0"/>
              <a:t>Applications</a:t>
            </a:r>
            <a:endParaRPr lang="en-US" dirty="0"/>
          </a:p>
        </p:txBody>
      </p:sp>
      <p:pic>
        <p:nvPicPr>
          <p:cNvPr id="1026" name="Picture 2" descr="http://blogs.msdn.com/cfs-filesystemfile.ashx/__key/communityserver-blogs-components-weblogfiles/00-00-01-68-46-metablogapi/1817.Windows_5F00_technologies_5F00_03DEF5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87" y="2641856"/>
            <a:ext cx="5762625" cy="3190876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95464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39571"/>
            <a:ext cx="7086600" cy="838200"/>
          </a:xfrm>
        </p:spPr>
        <p:txBody>
          <a:bodyPr/>
          <a:lstStyle/>
          <a:p>
            <a:r>
              <a:rPr lang="en-US" dirty="0" smtClean="0"/>
              <a:t>Microsoft Foundation Classes</a:t>
            </a:r>
            <a:endParaRPr lang="bg-BG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968" y="977771"/>
            <a:ext cx="4048432" cy="3216679"/>
          </a:xfr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228600" y="914400"/>
            <a:ext cx="8686800" cy="58044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="1" kern="1200" baseline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dirty="0"/>
              <a:t>Introduced 1992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dirty="0" smtClean="0"/>
              <a:t>Object-oriented C++</a:t>
            </a:r>
            <a:br>
              <a:rPr lang="en-US" dirty="0" smtClean="0"/>
            </a:br>
            <a:r>
              <a:rPr lang="en-US" dirty="0" smtClean="0"/>
              <a:t>wrapper </a:t>
            </a:r>
            <a:r>
              <a:rPr lang="en-US" dirty="0"/>
              <a:t>over much </a:t>
            </a:r>
            <a:r>
              <a:rPr lang="en-US" dirty="0" smtClean="0"/>
              <a:t>of</a:t>
            </a:r>
            <a:br>
              <a:rPr lang="en-US" dirty="0" smtClean="0"/>
            </a:br>
            <a:r>
              <a:rPr lang="en-US" dirty="0" smtClean="0"/>
              <a:t>the Win32 </a:t>
            </a:r>
            <a:r>
              <a:rPr lang="en-US" dirty="0"/>
              <a:t>and COM </a:t>
            </a:r>
            <a:r>
              <a:rPr lang="en-US" dirty="0" smtClean="0"/>
              <a:t>APIs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dirty="0"/>
              <a:t>Classes are defined </a:t>
            </a:r>
            <a:r>
              <a:rPr lang="en-US" dirty="0" smtClean="0"/>
              <a:t>for</a:t>
            </a:r>
            <a:br>
              <a:rPr lang="en-US" dirty="0" smtClean="0"/>
            </a:br>
            <a:r>
              <a:rPr lang="en-US" dirty="0" smtClean="0"/>
              <a:t>many handle-managed</a:t>
            </a:r>
            <a:br>
              <a:rPr lang="en-US" dirty="0" smtClean="0"/>
            </a:br>
            <a:r>
              <a:rPr lang="en-US" dirty="0" smtClean="0"/>
              <a:t>Windows </a:t>
            </a:r>
            <a:r>
              <a:rPr lang="en-US" dirty="0"/>
              <a:t>objects </a:t>
            </a:r>
            <a:r>
              <a:rPr lang="en-US" dirty="0" smtClean="0"/>
              <a:t>and</a:t>
            </a:r>
          </a:p>
          <a:p>
            <a:pPr lvl="1">
              <a:spcAft>
                <a:spcPts val="300"/>
              </a:spcAft>
            </a:pPr>
            <a:r>
              <a:rPr lang="en-US" dirty="0" smtClean="0"/>
              <a:t>Predefined Windows </a:t>
            </a:r>
            <a:r>
              <a:rPr lang="en-US" dirty="0"/>
              <a:t>and common </a:t>
            </a:r>
            <a:r>
              <a:rPr lang="en-US" dirty="0" smtClean="0"/>
              <a:t>controls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dirty="0" smtClean="0"/>
              <a:t>Still </a:t>
            </a:r>
            <a:r>
              <a:rPr lang="en-US" dirty="0"/>
              <a:t>under development</a:t>
            </a:r>
          </a:p>
          <a:p>
            <a:pPr lvl="1">
              <a:spcAft>
                <a:spcPts val="300"/>
              </a:spcAft>
            </a:pP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en.wikipedia.org/wiki/Microsoft_Foundation_Class_Library#Versions</a:t>
            </a: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0C658-0708-42D0-A542-83CC15D541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9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forms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408" y="987868"/>
            <a:ext cx="3671734" cy="2765323"/>
          </a:xfr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28600" y="914400"/>
            <a:ext cx="8686800" cy="56333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="1" kern="1200" baseline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GUI class library</a:t>
            </a:r>
          </a:p>
          <a:p>
            <a:pPr lvl="1"/>
            <a:r>
              <a:rPr lang="en-US" dirty="0" smtClean="0"/>
              <a:t>Replaces the Microsoft</a:t>
            </a:r>
            <a:br>
              <a:rPr lang="en-US" dirty="0" smtClean="0"/>
            </a:br>
            <a:r>
              <a:rPr lang="en-US" dirty="0" smtClean="0"/>
              <a:t>Foundation </a:t>
            </a:r>
            <a:r>
              <a:rPr lang="en-US" dirty="0" smtClean="0"/>
              <a:t>Class </a:t>
            </a:r>
            <a:r>
              <a:rPr lang="en-US" dirty="0" smtClean="0"/>
              <a:t>library</a:t>
            </a:r>
          </a:p>
          <a:p>
            <a:pPr lvl="1"/>
            <a:r>
              <a:rPr lang="en-US" dirty="0" smtClean="0"/>
              <a:t>The first C# UI framework</a:t>
            </a:r>
          </a:p>
          <a:p>
            <a:r>
              <a:rPr lang="en-US" sz="3200" dirty="0" smtClean="0"/>
              <a:t>Event driven applications</a:t>
            </a:r>
          </a:p>
          <a:p>
            <a:r>
              <a:rPr lang="en-US" dirty="0"/>
              <a:t>Access to native </a:t>
            </a:r>
            <a:r>
              <a:rPr lang="en-US" dirty="0" smtClean="0"/>
              <a:t>Windows</a:t>
            </a:r>
            <a:br>
              <a:rPr lang="en-US" dirty="0" smtClean="0"/>
            </a:br>
            <a:r>
              <a:rPr lang="en-US" dirty="0" smtClean="0"/>
              <a:t>User </a:t>
            </a:r>
            <a:r>
              <a:rPr lang="en-US" dirty="0"/>
              <a:t>Interface </a:t>
            </a:r>
            <a:r>
              <a:rPr lang="en-US" dirty="0" smtClean="0"/>
              <a:t>Controls</a:t>
            </a:r>
          </a:p>
          <a:p>
            <a:r>
              <a:rPr lang="en-US" dirty="0"/>
              <a:t>Better exposure of the Win32 API than MFC</a:t>
            </a:r>
          </a:p>
          <a:p>
            <a:r>
              <a:rPr lang="en-US" dirty="0"/>
              <a:t>The Control class</a:t>
            </a:r>
          </a:p>
          <a:p>
            <a:pPr lvl="1"/>
            <a:r>
              <a:rPr lang="en-US" dirty="0"/>
              <a:t>Location, size, color, font, text, click, </a:t>
            </a:r>
            <a:r>
              <a:rPr lang="en-US" dirty="0" smtClean="0"/>
              <a:t>drag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0C658-0708-42D0-A542-83CC15D5413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77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0"/>
            <a:ext cx="7086600" cy="838200"/>
          </a:xfrm>
        </p:spPr>
        <p:txBody>
          <a:bodyPr/>
          <a:lstStyle/>
          <a:p>
            <a:r>
              <a:rPr lang="en-US" dirty="0" smtClean="0"/>
              <a:t>WPF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134" y="1037304"/>
            <a:ext cx="3474266" cy="2186188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28598" y="766919"/>
            <a:ext cx="8524569" cy="59118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="1" kern="1200" baseline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3200" dirty="0" smtClean="0"/>
              <a:t>XAML based</a:t>
            </a:r>
          </a:p>
          <a:p>
            <a:pPr lvl="1">
              <a:spcAft>
                <a:spcPts val="300"/>
              </a:spcAft>
            </a:pPr>
            <a:r>
              <a:rPr lang="en-US" sz="3200" dirty="0" smtClean="0"/>
              <a:t>Similar idea to HTML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3200" dirty="0" smtClean="0"/>
              <a:t>Uses DirectX and Direct3D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dirty="0" smtClean="0"/>
              <a:t>Provides data binding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dirty="0"/>
              <a:t>Rich media support</a:t>
            </a:r>
          </a:p>
          <a:p>
            <a:pPr lvl="1">
              <a:spcAft>
                <a:spcPts val="300"/>
              </a:spcAft>
            </a:pPr>
            <a:r>
              <a:rPr lang="en-US" dirty="0"/>
              <a:t>Vector and raster </a:t>
            </a:r>
            <a:r>
              <a:rPr lang="en-US" dirty="0" smtClean="0"/>
              <a:t>images, audio </a:t>
            </a:r>
            <a:r>
              <a:rPr lang="en-US" dirty="0"/>
              <a:t>and video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dirty="0"/>
              <a:t>Supports </a:t>
            </a:r>
            <a:r>
              <a:rPr lang="en-US" dirty="0" smtClean="0"/>
              <a:t>animations and templates</a:t>
            </a:r>
            <a:endParaRPr lang="en-US" dirty="0"/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dirty="0"/>
              <a:t>Silverlight is a subset of </a:t>
            </a:r>
            <a:r>
              <a:rPr lang="en-US" dirty="0" smtClean="0"/>
              <a:t>WPF for RIA</a:t>
            </a:r>
            <a:endParaRPr lang="en-US" dirty="0" smtClean="0"/>
          </a:p>
          <a:p>
            <a:pPr lvl="1">
              <a:spcAft>
                <a:spcPts val="300"/>
              </a:spcAft>
            </a:pPr>
            <a:r>
              <a:rPr lang="en-US" dirty="0" smtClean="0"/>
              <a:t>As replacement of Flash, later for mobile </a:t>
            </a:r>
            <a:r>
              <a:rPr lang="en-US" dirty="0" smtClean="0"/>
              <a:t>apps</a:t>
            </a:r>
          </a:p>
          <a:p>
            <a:pPr lvl="1">
              <a:spcAft>
                <a:spcPts val="300"/>
              </a:spcAft>
            </a:pPr>
            <a:r>
              <a:rPr lang="en-US" dirty="0"/>
              <a:t>D</a:t>
            </a:r>
            <a:r>
              <a:rPr lang="en-US" dirty="0" smtClean="0"/>
              <a:t>eprecated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0C658-0708-42D0-A542-83CC15D5413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0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Windows Universal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87001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2010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000" dirty="0" smtClean="0"/>
              <a:t>– Windows Phone 7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Mid-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2011</a:t>
            </a:r>
            <a:r>
              <a:rPr lang="en-US" sz="3000" dirty="0" smtClean="0"/>
              <a:t> – public beta of  Windows 8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Mid-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2012</a:t>
            </a:r>
            <a:r>
              <a:rPr lang="en-US" sz="3000" dirty="0" smtClean="0"/>
              <a:t> – publicly released Windows 8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Designed for touch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Microsoft’s OS was headed for the tablet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April</a:t>
            </a:r>
            <a:r>
              <a:rPr lang="en-US" sz="3000" dirty="0"/>
              <a:t>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2014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000" dirty="0" smtClean="0"/>
              <a:t>– </a:t>
            </a:r>
            <a:r>
              <a:rPr lang="en-US" sz="3000" dirty="0"/>
              <a:t>Windows Universal Apps 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C</a:t>
            </a:r>
            <a:r>
              <a:rPr lang="en-US" sz="2800" dirty="0" smtClean="0"/>
              <a:t>onvergence of Windows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8.1</a:t>
            </a:r>
            <a:r>
              <a:rPr lang="en-US" sz="2800" dirty="0" smtClean="0"/>
              <a:t> and WP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8.1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Create applications that target the phone and tablet and share a single code base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July 2015</a:t>
            </a:r>
            <a:r>
              <a:rPr lang="en-US" dirty="0" smtClean="0"/>
              <a:t> – Universal Windows Platform (UWP)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As part of Windows 10 </a:t>
            </a:r>
            <a:r>
              <a:rPr lang="en-US" dirty="0"/>
              <a:t>and Windows 10 Mobile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0C658-0708-42D0-A542-83CC15D5413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53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62434" y="76200"/>
            <a:ext cx="7315200" cy="838200"/>
          </a:xfrm>
        </p:spPr>
        <p:txBody>
          <a:bodyPr/>
          <a:lstStyle/>
          <a:p>
            <a:r>
              <a:rPr lang="en-US" dirty="0" smtClean="0"/>
              <a:t>Windows 8.1 Universal Concepts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909486"/>
            <a:ext cx="8686800" cy="3836948"/>
          </a:xfrm>
        </p:spPr>
        <p:txBody>
          <a:bodyPr/>
          <a:lstStyle/>
          <a:p>
            <a:r>
              <a:rPr lang="en-US" dirty="0" smtClean="0"/>
              <a:t>Develop a universal Windows app that targets Windows and Windows Phone</a:t>
            </a:r>
          </a:p>
          <a:p>
            <a:pPr lvl="1"/>
            <a:r>
              <a:rPr lang="en-US" sz="2800" dirty="0" smtClean="0"/>
              <a:t>Share: code, user controls, styles, strings, and other assets between the two projects</a:t>
            </a:r>
          </a:p>
          <a:p>
            <a:pPr lvl="1"/>
            <a:r>
              <a:rPr lang="en-US" sz="2800" dirty="0" smtClean="0"/>
              <a:t>Linked files between projects</a:t>
            </a:r>
          </a:p>
          <a:p>
            <a:pPr lvl="1"/>
            <a:r>
              <a:rPr lang="en-US" sz="2800" dirty="0" smtClean="0"/>
              <a:t>Conditional compilation with preprocessor directives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533400" y="4829453"/>
            <a:ext cx="8077200" cy="1658762"/>
          </a:xfrm>
        </p:spPr>
        <p:txBody>
          <a:bodyPr/>
          <a:lstStyle/>
          <a:p>
            <a:r>
              <a:rPr lang="en-US" dirty="0" smtClean="0"/>
              <a:t>#if WINDOWS_APP</a:t>
            </a:r>
          </a:p>
          <a:p>
            <a:r>
              <a:rPr lang="en-US" dirty="0" smtClean="0"/>
              <a:t>  // run Windows specific code</a:t>
            </a:r>
          </a:p>
          <a:p>
            <a:r>
              <a:rPr lang="en-US" dirty="0" smtClean="0"/>
              <a:t>#</a:t>
            </a:r>
            <a:r>
              <a:rPr lang="en-US" dirty="0" err="1" smtClean="0"/>
              <a:t>elif</a:t>
            </a:r>
            <a:r>
              <a:rPr lang="en-US" dirty="0" smtClean="0"/>
              <a:t> WINDOWS_PHONE_APP</a:t>
            </a:r>
          </a:p>
          <a:p>
            <a:r>
              <a:rPr lang="en-US" dirty="0" smtClean="0"/>
              <a:t>  // run Windows Phone specific code</a:t>
            </a:r>
          </a:p>
          <a:p>
            <a:r>
              <a:rPr lang="en-US" dirty="0" smtClean="0"/>
              <a:t>#</a:t>
            </a:r>
            <a:r>
              <a:rPr lang="en-US" dirty="0" err="1" smtClean="0"/>
              <a:t>endif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0C658-0708-42D0-A542-83CC15D541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67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Windows Platform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599" y="781666"/>
            <a:ext cx="8686801" cy="3606115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0"/>
              </a:spcAft>
            </a:pPr>
            <a:r>
              <a:rPr lang="en-US" dirty="0" smtClean="0"/>
              <a:t>Released 2015</a:t>
            </a:r>
          </a:p>
          <a:p>
            <a:pPr>
              <a:spcBef>
                <a:spcPts val="300"/>
              </a:spcBef>
              <a:spcAft>
                <a:spcPts val="0"/>
              </a:spcAft>
            </a:pPr>
            <a:r>
              <a:rPr lang="en-US" dirty="0" smtClean="0"/>
              <a:t>Targets device families, not an OS</a:t>
            </a:r>
          </a:p>
          <a:p>
            <a:pPr>
              <a:spcBef>
                <a:spcPts val="300"/>
              </a:spcBef>
              <a:spcAft>
                <a:spcPts val="0"/>
              </a:spcAft>
            </a:pPr>
            <a:r>
              <a:rPr lang="en-US" dirty="0" smtClean="0"/>
              <a:t>One </a:t>
            </a:r>
            <a:r>
              <a:rPr lang="en-US" dirty="0"/>
              <a:t>Store for all </a:t>
            </a:r>
            <a:r>
              <a:rPr lang="en-US" dirty="0" smtClean="0"/>
              <a:t>devices</a:t>
            </a:r>
          </a:p>
          <a:p>
            <a:pPr>
              <a:spcBef>
                <a:spcPts val="300"/>
              </a:spcBef>
              <a:spcAft>
                <a:spcPts val="0"/>
              </a:spcAft>
            </a:pPr>
            <a:r>
              <a:rPr lang="en-US" dirty="0" smtClean="0"/>
              <a:t>Common UI</a:t>
            </a:r>
          </a:p>
          <a:p>
            <a:pPr lvl="1">
              <a:spcBef>
                <a:spcPts val="300"/>
              </a:spcBef>
              <a:spcAft>
                <a:spcPts val="0"/>
              </a:spcAft>
            </a:pPr>
            <a:r>
              <a:rPr lang="en-US" dirty="0" smtClean="0"/>
              <a:t>Responsive controls</a:t>
            </a:r>
          </a:p>
          <a:p>
            <a:pPr lvl="1">
              <a:spcBef>
                <a:spcPts val="300"/>
              </a:spcBef>
              <a:spcAft>
                <a:spcPts val="0"/>
              </a:spcAft>
            </a:pPr>
            <a:r>
              <a:rPr lang="en-US" dirty="0" smtClean="0"/>
              <a:t>Same UI code used for both mobile and desktop</a:t>
            </a:r>
          </a:p>
          <a:p>
            <a:pPr>
              <a:spcBef>
                <a:spcPts val="300"/>
              </a:spcBef>
              <a:spcAft>
                <a:spcPts val="0"/>
              </a:spcAft>
            </a:pP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58" y="3930445"/>
            <a:ext cx="7243910" cy="267660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0C658-0708-42D0-A542-83CC15D5413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9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1120878"/>
            <a:ext cx="7924800" cy="685800"/>
          </a:xfrm>
        </p:spPr>
        <p:txBody>
          <a:bodyPr/>
          <a:lstStyle/>
          <a:p>
            <a:r>
              <a:rPr lang="en-US" dirty="0" smtClean="0"/>
              <a:t>History of Windows OS</a:t>
            </a:r>
            <a:endParaRPr lang="en-US" dirty="0"/>
          </a:p>
        </p:txBody>
      </p:sp>
      <p:pic>
        <p:nvPicPr>
          <p:cNvPr id="2050" name="Picture 2" descr="http://www.vembadiscu.com/2015/images/Win_bg_27266198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35" y="2234380"/>
            <a:ext cx="7333330" cy="4045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1979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16975" y="966019"/>
            <a:ext cx="7924800" cy="1445341"/>
          </a:xfrm>
        </p:spPr>
        <p:txBody>
          <a:bodyPr/>
          <a:lstStyle/>
          <a:p>
            <a:r>
              <a:rPr lang="en-US" dirty="0" smtClean="0"/>
              <a:t>Other Platforms for Creating Windows Apps</a:t>
            </a:r>
            <a:endParaRPr lang="en-US" dirty="0"/>
          </a:p>
        </p:txBody>
      </p:sp>
      <p:pic>
        <p:nvPicPr>
          <p:cNvPr id="7170" name="Picture 2" descr="http://bestwinsoft.com/images/Unity_3D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22" y="2727846"/>
            <a:ext cx="4881302" cy="2961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xlsoft.com/en/products/xamarin/images/4platforms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528" y="4158431"/>
            <a:ext cx="3126566" cy="2509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m.c.lnkd.licdn.com/mpr/mpr/p/2/005/0b5/24e/113ddb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648" y="2698924"/>
            <a:ext cx="3225127" cy="1459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://media.bestofmicro.com/G/A/494362/gallery/microsoft-build-2015-cross-platform-applications_w_6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094" y="4208788"/>
            <a:ext cx="2456910" cy="1904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9947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213854" y="907026"/>
            <a:ext cx="8777332" cy="57092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="1" kern="1200" baseline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smtClean="0"/>
              <a:t>A cross-platform</a:t>
            </a:r>
            <a:br>
              <a:rPr lang="en-US" dirty="0" smtClean="0"/>
            </a:br>
            <a:r>
              <a:rPr lang="en-US" dirty="0" smtClean="0"/>
              <a:t>game engine</a:t>
            </a:r>
          </a:p>
          <a:p>
            <a:pPr lvl="1"/>
            <a:r>
              <a:rPr lang="fr-FR" dirty="0"/>
              <a:t>PC, </a:t>
            </a:r>
            <a:r>
              <a:rPr lang="fr-FR" dirty="0" smtClean="0"/>
              <a:t>consoles,</a:t>
            </a:r>
            <a:br>
              <a:rPr lang="fr-FR" dirty="0" smtClean="0"/>
            </a:br>
            <a:r>
              <a:rPr lang="fr-FR" dirty="0" smtClean="0"/>
              <a:t>mobile </a:t>
            </a:r>
            <a:r>
              <a:rPr lang="fr-FR" dirty="0" err="1" smtClean="0"/>
              <a:t>devices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and </a:t>
            </a:r>
            <a:r>
              <a:rPr lang="fr-FR" dirty="0" err="1" smtClean="0"/>
              <a:t>websites</a:t>
            </a:r>
            <a:endParaRPr lang="en-US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smtClean="0"/>
              <a:t>Can build </a:t>
            </a:r>
            <a:r>
              <a:rPr lang="en-US" dirty="0" smtClean="0"/>
              <a:t>Windows Universal apps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Supports </a:t>
            </a:r>
            <a:r>
              <a:rPr lang="en-US" dirty="0" smtClean="0"/>
              <a:t>C# and </a:t>
            </a:r>
            <a:r>
              <a:rPr lang="en-US" dirty="0"/>
              <a:t>JavaScript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Can also be used for both 2D and 3D games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There are paid and free </a:t>
            </a:r>
            <a:r>
              <a:rPr lang="en-US" dirty="0" smtClean="0"/>
              <a:t>versions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smtClean="0">
                <a:hlinkClick r:id="rId2"/>
              </a:rPr>
              <a:t>telerikacademy.com/Courses/Courses/Details/235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Unity3D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0C658-0708-42D0-A542-83CC15D54131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2" descr="http://bestwinsoft.com/images/Unity_3D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473" y="1002891"/>
            <a:ext cx="4032620" cy="244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16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162233" y="870156"/>
            <a:ext cx="8753168" cy="57861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="1" kern="1200" baseline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Uses C# </a:t>
            </a:r>
            <a:r>
              <a:rPr lang="en-US" dirty="0" smtClean="0"/>
              <a:t>code for</a:t>
            </a:r>
            <a:br>
              <a:rPr lang="en-US" dirty="0" smtClean="0"/>
            </a:br>
            <a:r>
              <a:rPr lang="en-US" dirty="0" smtClean="0"/>
              <a:t>creating native apps</a:t>
            </a:r>
            <a:endParaRPr lang="en-US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Xamarin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/>
              <a:t>Shared C# logic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/>
              <a:t>Separate UI for iOS, Android and </a:t>
            </a:r>
            <a:r>
              <a:rPr lang="en-US" sz="2800" dirty="0" smtClean="0"/>
              <a:t>Windows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By the creators of Mono</a:t>
            </a:r>
            <a:endParaRPr lang="en-US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err="1" smtClean="0"/>
              <a:t>Xamarin</a:t>
            </a:r>
            <a:r>
              <a:rPr lang="en-US" dirty="0" smtClean="0"/>
              <a:t> </a:t>
            </a:r>
            <a:r>
              <a:rPr lang="en-US" dirty="0" smtClean="0"/>
              <a:t>Forms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/>
              <a:t>Shares </a:t>
            </a:r>
            <a:r>
              <a:rPr lang="en-US" sz="2800" dirty="0" smtClean="0"/>
              <a:t>both UI and C# logic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/>
              <a:t>Not free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n-US" sz="2600" dirty="0" smtClean="0"/>
              <a:t>25$/month indie license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n-US" sz="2600" dirty="0" smtClean="0"/>
              <a:t>999$/year business </a:t>
            </a:r>
            <a:r>
              <a:rPr lang="en-US" sz="2600" dirty="0" smtClean="0"/>
              <a:t>license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hlinkClick r:id="rId2"/>
              </a:rPr>
              <a:t>telerikacademy.com/Courses/Courses/Details/227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Xamarin and Xamarin Forms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835" y="914400"/>
            <a:ext cx="4962681" cy="1519084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0C658-0708-42D0-A542-83CC15D54131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4" descr="http://www.xlsoft.com/en/products/xamarin/images/4platforms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034" y="3480618"/>
            <a:ext cx="3126566" cy="250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8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Cordova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789039"/>
            <a:ext cx="8686800" cy="5916561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Apache Cordova </a:t>
            </a:r>
            <a:r>
              <a:rPr lang="en-US" sz="2800" dirty="0"/>
              <a:t>is an open-source m</a:t>
            </a:r>
            <a:r>
              <a:rPr lang="en-US" sz="2800" dirty="0" smtClean="0"/>
              <a:t>obile </a:t>
            </a:r>
            <a:r>
              <a:rPr lang="en-US" sz="2800" dirty="0"/>
              <a:t>application development </a:t>
            </a:r>
            <a:r>
              <a:rPr lang="en-US" sz="2800" dirty="0" smtClean="0"/>
              <a:t>framework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Enables building of hybrid mobile applications using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JavaScript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HTML</a:t>
            </a:r>
            <a:r>
              <a:rPr lang="en-US" sz="2800" dirty="0"/>
              <a:t> and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CSS</a:t>
            </a:r>
            <a:r>
              <a:rPr lang="en-US" sz="2800" dirty="0"/>
              <a:t> (Ruby as well)</a:t>
            </a:r>
            <a:endParaRPr lang="en-US" sz="28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/>
              <a:t>Instead </a:t>
            </a:r>
            <a:r>
              <a:rPr lang="en-US" sz="2800" dirty="0"/>
              <a:t>of often less-known languages such as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Objective-C </a:t>
            </a:r>
            <a:r>
              <a:rPr lang="en-US" sz="2800" dirty="0"/>
              <a:t>and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Java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The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Cordova </a:t>
            </a:r>
            <a:r>
              <a:rPr lang="en-US" sz="2800" dirty="0"/>
              <a:t>applications are hybrid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All layout rendering is done via the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web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view</a:t>
            </a:r>
            <a:r>
              <a:rPr lang="en-US" sz="2800" dirty="0"/>
              <a:t> instead of Objective-C or Java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Most of the HTML5 features are supported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Yet, as any hybrid app, Cordova apps do not have full access to the device </a:t>
            </a:r>
            <a:r>
              <a:rPr lang="en-US" sz="2800" dirty="0" smtClean="0"/>
              <a:t>API (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Camera</a:t>
            </a:r>
            <a:r>
              <a:rPr lang="en-US" sz="2800" dirty="0" smtClean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accelerometer</a:t>
            </a:r>
            <a:r>
              <a:rPr lang="en-US" sz="2800" dirty="0"/>
              <a:t>, etc</a:t>
            </a:r>
            <a:r>
              <a:rPr lang="en-US" sz="2800" dirty="0" smtClean="0"/>
              <a:t>.</a:t>
            </a:r>
            <a:r>
              <a:rPr lang="bg-BG" sz="2800" dirty="0" smtClean="0"/>
              <a:t>)</a:t>
            </a:r>
            <a:endParaRPr lang="en-US" sz="28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hlinkClick r:id="rId2"/>
              </a:rPr>
              <a:t>telerikacademy.com/Courses/Courses/Details/190</a:t>
            </a:r>
            <a:endParaRPr lang="en-US" sz="28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0C658-0708-42D0-A542-83CC15D5413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92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Bridges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693178"/>
            <a:ext cx="8686800" cy="5791200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Take existing code or project and convert it to a Universal Windows </a:t>
            </a:r>
            <a:r>
              <a:rPr lang="en-US" sz="2800" dirty="0" smtClean="0"/>
              <a:t>Application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Use </a:t>
            </a:r>
            <a:r>
              <a:rPr lang="en-US" sz="2800" dirty="0"/>
              <a:t>a Microsoft </a:t>
            </a:r>
            <a:r>
              <a:rPr lang="en-US" sz="2800" dirty="0" smtClean="0"/>
              <a:t>interoperability library </a:t>
            </a:r>
            <a:r>
              <a:rPr lang="en-US" sz="2800" dirty="0"/>
              <a:t>to integrate Microsoft services into your </a:t>
            </a:r>
            <a:r>
              <a:rPr lang="en-US" sz="2800" dirty="0" smtClean="0"/>
              <a:t>app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Test </a:t>
            </a:r>
            <a:r>
              <a:rPr lang="en-US" sz="2800" dirty="0"/>
              <a:t>and debug </a:t>
            </a:r>
            <a:r>
              <a:rPr lang="en-US" sz="2800" dirty="0" smtClean="0"/>
              <a:t>from </a:t>
            </a:r>
            <a:r>
              <a:rPr lang="en-US" sz="2800" dirty="0"/>
              <a:t>your preferred IDE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Publish </a:t>
            </a:r>
            <a:r>
              <a:rPr lang="en-US" sz="2800" dirty="0" smtClean="0"/>
              <a:t>through </a:t>
            </a:r>
            <a:r>
              <a:rPr lang="en-US" sz="2800" dirty="0"/>
              <a:t>the Windows Store</a:t>
            </a:r>
            <a:endParaRPr lang="en-US" sz="28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1C6CB-BBA5-4760-A6CC-01D00E9C564D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781" y="3810000"/>
            <a:ext cx="6116437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42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Windows-based Applications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067890" y="6400800"/>
            <a:ext cx="2957797" cy="369332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http://academy.telerik.com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3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768" y="152400"/>
            <a:ext cx="5259832" cy="563562"/>
          </a:xfrm>
        </p:spPr>
        <p:txBody>
          <a:bodyPr>
            <a:noAutofit/>
          </a:bodyPr>
          <a:lstStyle/>
          <a:p>
            <a:r>
              <a:rPr lang="en-US" sz="3200" dirty="0" smtClean="0"/>
              <a:t>Windows OS History</a:t>
            </a:r>
            <a:endParaRPr lang="en-US" sz="32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943598" y="973619"/>
            <a:ext cx="2822150" cy="187779"/>
          </a:xfrm>
          <a:prstGeom prst="rect">
            <a:avLst/>
          </a:prstGeom>
          <a:ln/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82880" rIns="182880" anchor="ctr"/>
          <a:lstStyle/>
          <a:p>
            <a:pPr algn="ctr" eaLnBrk="0" hangingPunct="0"/>
            <a:r>
              <a:rPr lang="en-US" sz="1600" dirty="0" smtClean="0"/>
              <a:t>MS-DOS</a:t>
            </a:r>
            <a:endParaRPr lang="en-US" sz="1600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943598" y="4526443"/>
            <a:ext cx="2822150" cy="357868"/>
          </a:xfrm>
          <a:prstGeom prst="rect">
            <a:avLst/>
          </a:prstGeom>
          <a:ln/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82880" rIns="182880"/>
          <a:lstStyle/>
          <a:p>
            <a:pPr algn="ctr" eaLnBrk="0" hangingPunct="0"/>
            <a:r>
              <a:rPr lang="en-US" sz="1600" dirty="0" smtClean="0"/>
              <a:t>Windows XP Home</a:t>
            </a:r>
            <a:endParaRPr lang="en-US" sz="1600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943600" y="5048277"/>
            <a:ext cx="2822150" cy="357868"/>
          </a:xfrm>
          <a:prstGeom prst="rect">
            <a:avLst/>
          </a:prstGeom>
          <a:ln/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82880" rIns="182880"/>
          <a:lstStyle/>
          <a:p>
            <a:pPr algn="ctr" eaLnBrk="0" hangingPunct="0"/>
            <a:r>
              <a:rPr lang="en-US" sz="1600" dirty="0" smtClean="0"/>
              <a:t>Windows Vista Home</a:t>
            </a:r>
            <a:endParaRPr lang="en-US" sz="1600" dirty="0"/>
          </a:p>
        </p:txBody>
      </p:sp>
      <p:sp>
        <p:nvSpPr>
          <p:cNvPr id="16" name="Rectangle 1"/>
          <p:cNvSpPr>
            <a:spLocks noChangeArrowheads="1"/>
          </p:cNvSpPr>
          <p:nvPr/>
        </p:nvSpPr>
        <p:spPr bwMode="auto">
          <a:xfrm>
            <a:off x="5943598" y="1300191"/>
            <a:ext cx="2822150" cy="187779"/>
          </a:xfrm>
          <a:prstGeom prst="rect">
            <a:avLst/>
          </a:prstGeom>
          <a:ln/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82880" rIns="182880" anchor="ctr"/>
          <a:lstStyle/>
          <a:p>
            <a:pPr algn="ctr" eaLnBrk="0" hangingPunct="0"/>
            <a:r>
              <a:rPr lang="en-US" sz="1600" dirty="0" smtClean="0"/>
              <a:t>Windows 1</a:t>
            </a:r>
            <a:endParaRPr lang="en-US" sz="1600" dirty="0"/>
          </a:p>
        </p:txBody>
      </p: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5943598" y="1640370"/>
            <a:ext cx="2822150" cy="187779"/>
          </a:xfrm>
          <a:prstGeom prst="rect">
            <a:avLst/>
          </a:prstGeom>
          <a:ln/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82880" rIns="182880" anchor="ctr"/>
          <a:lstStyle/>
          <a:p>
            <a:pPr algn="ctr" eaLnBrk="0" hangingPunct="0"/>
            <a:r>
              <a:rPr lang="en-US" sz="1600" dirty="0" smtClean="0"/>
              <a:t>Windows 2</a:t>
            </a:r>
            <a:endParaRPr lang="en-US" sz="1600" dirty="0"/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5943598" y="1980549"/>
            <a:ext cx="2822150" cy="187779"/>
          </a:xfrm>
          <a:prstGeom prst="rect">
            <a:avLst/>
          </a:prstGeom>
          <a:ln/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82880" rIns="182880" anchor="ctr"/>
          <a:lstStyle/>
          <a:p>
            <a:pPr algn="ctr" eaLnBrk="0" hangingPunct="0"/>
            <a:r>
              <a:rPr lang="en-US" sz="1600" dirty="0"/>
              <a:t>Windows </a:t>
            </a:r>
            <a:r>
              <a:rPr lang="en-US" sz="1600" dirty="0" smtClean="0"/>
              <a:t>3</a:t>
            </a:r>
            <a:endParaRPr lang="en-US" sz="1600" dirty="0"/>
          </a:p>
        </p:txBody>
      </p:sp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5943598" y="2320728"/>
            <a:ext cx="2822150" cy="187779"/>
          </a:xfrm>
          <a:prstGeom prst="rect">
            <a:avLst/>
          </a:prstGeom>
          <a:ln/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82880" rIns="182880" anchor="ctr"/>
          <a:lstStyle/>
          <a:p>
            <a:pPr algn="ctr" eaLnBrk="0" hangingPunct="0"/>
            <a:r>
              <a:rPr lang="en-US" sz="1600" dirty="0"/>
              <a:t>Windows </a:t>
            </a:r>
            <a:r>
              <a:rPr lang="en-US" sz="1600" dirty="0" smtClean="0"/>
              <a:t>3.1 and 3.11</a:t>
            </a:r>
            <a:endParaRPr lang="en-US" sz="1600" dirty="0"/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5943598" y="2956873"/>
            <a:ext cx="2822150" cy="355143"/>
          </a:xfrm>
          <a:prstGeom prst="rect">
            <a:avLst/>
          </a:prstGeom>
          <a:ln/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82880" rIns="182880" anchor="ctr"/>
          <a:lstStyle/>
          <a:p>
            <a:pPr algn="ctr" eaLnBrk="0" hangingPunct="0"/>
            <a:r>
              <a:rPr lang="en-US" sz="1600" dirty="0"/>
              <a:t>Windows </a:t>
            </a:r>
            <a:r>
              <a:rPr lang="en-US" sz="1600" dirty="0" smtClean="0"/>
              <a:t>95</a:t>
            </a:r>
            <a:endParaRPr lang="en-US" sz="1600" dirty="0"/>
          </a:p>
        </p:txBody>
      </p:sp>
      <p:sp>
        <p:nvSpPr>
          <p:cNvPr id="21" name="Rectangle 1"/>
          <p:cNvSpPr>
            <a:spLocks noChangeArrowheads="1"/>
          </p:cNvSpPr>
          <p:nvPr/>
        </p:nvSpPr>
        <p:spPr bwMode="auto">
          <a:xfrm>
            <a:off x="5943598" y="3460975"/>
            <a:ext cx="2822150" cy="181955"/>
          </a:xfrm>
          <a:prstGeom prst="rect">
            <a:avLst/>
          </a:prstGeom>
          <a:ln/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82880" rIns="182880" anchor="ctr"/>
          <a:lstStyle/>
          <a:p>
            <a:pPr algn="ctr" eaLnBrk="0" hangingPunct="0"/>
            <a:r>
              <a:rPr lang="en-US" sz="1600" dirty="0"/>
              <a:t>Windows </a:t>
            </a:r>
            <a:r>
              <a:rPr lang="en-US" sz="1600" dirty="0" smtClean="0"/>
              <a:t>98</a:t>
            </a:r>
            <a:endParaRPr lang="en-US" sz="1600" dirty="0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5943598" y="3802075"/>
            <a:ext cx="2822150" cy="187779"/>
          </a:xfrm>
          <a:prstGeom prst="rect">
            <a:avLst/>
          </a:prstGeom>
          <a:ln/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82880" rIns="182880" anchor="ctr"/>
          <a:lstStyle/>
          <a:p>
            <a:pPr algn="ctr" eaLnBrk="0" hangingPunct="0"/>
            <a:r>
              <a:rPr lang="en-US" sz="1600" dirty="0" smtClean="0"/>
              <a:t>Windows ME</a:t>
            </a:r>
            <a:endParaRPr lang="en-US" sz="1600" dirty="0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3106608" y="2464130"/>
            <a:ext cx="2383859" cy="340178"/>
          </a:xfrm>
          <a:prstGeom prst="rect">
            <a:avLst/>
          </a:prstGeom>
          <a:ln/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82880" rIns="182880" anchor="ctr"/>
          <a:lstStyle/>
          <a:p>
            <a:pPr algn="ctr" eaLnBrk="0" hangingPunct="0"/>
            <a:r>
              <a:rPr lang="en-US" sz="1600" dirty="0" smtClean="0"/>
              <a:t>Windows NT 3</a:t>
            </a:r>
          </a:p>
        </p:txBody>
      </p:sp>
      <p:sp>
        <p:nvSpPr>
          <p:cNvPr id="24" name="Rectangle 1"/>
          <p:cNvSpPr>
            <a:spLocks noChangeArrowheads="1"/>
          </p:cNvSpPr>
          <p:nvPr/>
        </p:nvSpPr>
        <p:spPr bwMode="auto">
          <a:xfrm>
            <a:off x="3106608" y="2948878"/>
            <a:ext cx="2383859" cy="355143"/>
          </a:xfrm>
          <a:prstGeom prst="rect">
            <a:avLst/>
          </a:prstGeom>
          <a:ln/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82880" rIns="182880" anchor="ctr"/>
          <a:lstStyle/>
          <a:p>
            <a:pPr algn="ctr" eaLnBrk="0" hangingPunct="0"/>
            <a:r>
              <a:rPr lang="en-US" sz="1600" dirty="0" smtClean="0"/>
              <a:t>Windows NT 4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5943598" y="5596642"/>
            <a:ext cx="2822150" cy="357868"/>
          </a:xfrm>
          <a:prstGeom prst="rect">
            <a:avLst/>
          </a:prstGeom>
          <a:ln/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82880" rIns="182880"/>
          <a:lstStyle/>
          <a:p>
            <a:pPr algn="ctr" eaLnBrk="0" hangingPunct="0"/>
            <a:r>
              <a:rPr lang="en-US" sz="1600" dirty="0" smtClean="0"/>
              <a:t>Windows 7 Home</a:t>
            </a:r>
            <a:endParaRPr lang="en-US" sz="1600" dirty="0"/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5943600" y="6145687"/>
            <a:ext cx="2822150" cy="357868"/>
          </a:xfrm>
          <a:prstGeom prst="rect">
            <a:avLst/>
          </a:prstGeom>
          <a:ln/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82880" rIns="182880"/>
          <a:lstStyle/>
          <a:p>
            <a:pPr algn="ctr" eaLnBrk="0" hangingPunct="0"/>
            <a:r>
              <a:rPr lang="en-US" sz="1600" dirty="0" smtClean="0"/>
              <a:t>Windows 8 Home</a:t>
            </a:r>
            <a:endParaRPr lang="en-US" sz="1600" dirty="0"/>
          </a:p>
        </p:txBody>
      </p:sp>
      <p:sp>
        <p:nvSpPr>
          <p:cNvPr id="27" name="Rectangle 1"/>
          <p:cNvSpPr>
            <a:spLocks noChangeArrowheads="1"/>
          </p:cNvSpPr>
          <p:nvPr/>
        </p:nvSpPr>
        <p:spPr bwMode="auto">
          <a:xfrm>
            <a:off x="3106608" y="3972874"/>
            <a:ext cx="2383858" cy="381000"/>
          </a:xfrm>
          <a:prstGeom prst="rect">
            <a:avLst/>
          </a:prstGeom>
          <a:ln/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82880" rIns="182880" anchor="ctr"/>
          <a:lstStyle/>
          <a:p>
            <a:pPr algn="ctr" eaLnBrk="0" hangingPunct="0"/>
            <a:r>
              <a:rPr lang="en-US" sz="1600" dirty="0" smtClean="0"/>
              <a:t>Windows 2000</a:t>
            </a: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3106607" y="4518448"/>
            <a:ext cx="2383859" cy="357868"/>
          </a:xfrm>
          <a:prstGeom prst="rect">
            <a:avLst/>
          </a:prstGeom>
          <a:ln/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82880" rIns="182880"/>
          <a:lstStyle/>
          <a:p>
            <a:pPr algn="ctr" eaLnBrk="0" hangingPunct="0"/>
            <a:r>
              <a:rPr lang="en-US" sz="1600" dirty="0" smtClean="0"/>
              <a:t>Windows XP</a:t>
            </a:r>
            <a:endParaRPr lang="en-US" sz="1600" dirty="0"/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3106607" y="5040282"/>
            <a:ext cx="2383859" cy="357868"/>
          </a:xfrm>
          <a:prstGeom prst="rect">
            <a:avLst/>
          </a:prstGeom>
          <a:ln/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82880" rIns="182880"/>
          <a:lstStyle/>
          <a:p>
            <a:pPr algn="ctr" eaLnBrk="0" hangingPunct="0"/>
            <a:r>
              <a:rPr lang="en-US" sz="1600" dirty="0" smtClean="0"/>
              <a:t>Windows Vista</a:t>
            </a:r>
            <a:endParaRPr lang="en-US" sz="1600" dirty="0"/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3106607" y="5588647"/>
            <a:ext cx="2383859" cy="357868"/>
          </a:xfrm>
          <a:prstGeom prst="rect">
            <a:avLst/>
          </a:prstGeom>
          <a:ln/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82880" rIns="182880"/>
          <a:lstStyle/>
          <a:p>
            <a:pPr algn="ctr" eaLnBrk="0" hangingPunct="0"/>
            <a:r>
              <a:rPr lang="en-US" sz="1600" dirty="0" smtClean="0"/>
              <a:t>Windows 7</a:t>
            </a:r>
            <a:endParaRPr lang="en-US" sz="1600" dirty="0"/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3106607" y="6137692"/>
            <a:ext cx="2383859" cy="357868"/>
          </a:xfrm>
          <a:prstGeom prst="rect">
            <a:avLst/>
          </a:prstGeom>
          <a:ln/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82880" rIns="182880"/>
          <a:lstStyle/>
          <a:p>
            <a:pPr algn="ctr" eaLnBrk="0" hangingPunct="0"/>
            <a:r>
              <a:rPr lang="en-US" sz="1600" dirty="0" smtClean="0"/>
              <a:t>Windows 8</a:t>
            </a:r>
            <a:endParaRPr lang="en-US" sz="1600" dirty="0"/>
          </a:p>
        </p:txBody>
      </p:sp>
      <p:sp>
        <p:nvSpPr>
          <p:cNvPr id="33" name="Rectangle 1"/>
          <p:cNvSpPr>
            <a:spLocks noChangeArrowheads="1"/>
          </p:cNvSpPr>
          <p:nvPr/>
        </p:nvSpPr>
        <p:spPr bwMode="auto">
          <a:xfrm>
            <a:off x="6478375" y="182210"/>
            <a:ext cx="1752600" cy="504144"/>
          </a:xfrm>
          <a:prstGeom prst="rect">
            <a:avLst/>
          </a:prstGeom>
          <a:ln/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82880" rIns="182880" anchor="ctr"/>
          <a:lstStyle/>
          <a:p>
            <a:pPr algn="ctr" eaLnBrk="0" hangingPunct="0"/>
            <a:r>
              <a:rPr lang="en-US" sz="1600" dirty="0" smtClean="0"/>
              <a:t>Domestic Use</a:t>
            </a:r>
            <a:endParaRPr lang="en-US" sz="1600" dirty="0"/>
          </a:p>
        </p:txBody>
      </p:sp>
      <p:sp>
        <p:nvSpPr>
          <p:cNvPr id="34" name="Rectangle 1"/>
          <p:cNvSpPr>
            <a:spLocks noChangeArrowheads="1"/>
          </p:cNvSpPr>
          <p:nvPr/>
        </p:nvSpPr>
        <p:spPr bwMode="auto">
          <a:xfrm>
            <a:off x="3422236" y="1639535"/>
            <a:ext cx="1752600" cy="510268"/>
          </a:xfrm>
          <a:prstGeom prst="rect">
            <a:avLst/>
          </a:prstGeom>
          <a:ln/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82880" rIns="182880" anchor="ctr"/>
          <a:lstStyle/>
          <a:p>
            <a:pPr algn="ctr" eaLnBrk="0" hangingPunct="0"/>
            <a:r>
              <a:rPr lang="en-US" sz="1600" dirty="0" smtClean="0"/>
              <a:t>Corporate Use</a:t>
            </a:r>
          </a:p>
        </p:txBody>
      </p:sp>
      <p:cxnSp>
        <p:nvCxnSpPr>
          <p:cNvPr id="37" name="Straight Arrow Connector 36"/>
          <p:cNvCxnSpPr>
            <a:stCxn id="4" idx="2"/>
            <a:endCxn id="16" idx="0"/>
          </p:cNvCxnSpPr>
          <p:nvPr/>
        </p:nvCxnSpPr>
        <p:spPr>
          <a:xfrm>
            <a:off x="7354673" y="1161398"/>
            <a:ext cx="0" cy="1387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6" idx="2"/>
            <a:endCxn id="17" idx="0"/>
          </p:cNvCxnSpPr>
          <p:nvPr/>
        </p:nvCxnSpPr>
        <p:spPr>
          <a:xfrm>
            <a:off x="7354673" y="1487970"/>
            <a:ext cx="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7" idx="2"/>
            <a:endCxn id="18" idx="0"/>
          </p:cNvCxnSpPr>
          <p:nvPr/>
        </p:nvCxnSpPr>
        <p:spPr>
          <a:xfrm>
            <a:off x="7354673" y="1828149"/>
            <a:ext cx="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8" idx="2"/>
            <a:endCxn id="19" idx="0"/>
          </p:cNvCxnSpPr>
          <p:nvPr/>
        </p:nvCxnSpPr>
        <p:spPr>
          <a:xfrm>
            <a:off x="7354673" y="2168328"/>
            <a:ext cx="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9" idx="2"/>
            <a:endCxn id="20" idx="0"/>
          </p:cNvCxnSpPr>
          <p:nvPr/>
        </p:nvCxnSpPr>
        <p:spPr>
          <a:xfrm>
            <a:off x="7354673" y="2508507"/>
            <a:ext cx="0" cy="4483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23" idx="3"/>
          </p:cNvCxnSpPr>
          <p:nvPr/>
        </p:nvCxnSpPr>
        <p:spPr>
          <a:xfrm flipH="1">
            <a:off x="5490467" y="2634219"/>
            <a:ext cx="186420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3" idx="2"/>
            <a:endCxn id="24" idx="0"/>
          </p:cNvCxnSpPr>
          <p:nvPr/>
        </p:nvCxnSpPr>
        <p:spPr>
          <a:xfrm>
            <a:off x="4298538" y="2804308"/>
            <a:ext cx="0" cy="1445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cxnSp>
        <p:nvCxnSpPr>
          <p:cNvPr id="55" name="Straight Arrow Connector 54"/>
          <p:cNvCxnSpPr>
            <a:stCxn id="24" idx="2"/>
            <a:endCxn id="27" idx="0"/>
          </p:cNvCxnSpPr>
          <p:nvPr/>
        </p:nvCxnSpPr>
        <p:spPr>
          <a:xfrm flipH="1">
            <a:off x="4298537" y="3304021"/>
            <a:ext cx="1" cy="6688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cxnSp>
        <p:nvCxnSpPr>
          <p:cNvPr id="58" name="Straight Arrow Connector 57"/>
          <p:cNvCxnSpPr>
            <a:stCxn id="27" idx="2"/>
            <a:endCxn id="29" idx="0"/>
          </p:cNvCxnSpPr>
          <p:nvPr/>
        </p:nvCxnSpPr>
        <p:spPr>
          <a:xfrm>
            <a:off x="4298537" y="4353874"/>
            <a:ext cx="0" cy="1645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cxnSp>
        <p:nvCxnSpPr>
          <p:cNvPr id="68" name="Straight Arrow Connector 67"/>
          <p:cNvCxnSpPr>
            <a:stCxn id="29" idx="2"/>
            <a:endCxn id="30" idx="0"/>
          </p:cNvCxnSpPr>
          <p:nvPr/>
        </p:nvCxnSpPr>
        <p:spPr>
          <a:xfrm>
            <a:off x="4298537" y="4876316"/>
            <a:ext cx="0" cy="1639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cxnSp>
        <p:nvCxnSpPr>
          <p:cNvPr id="71" name="Straight Arrow Connector 70"/>
          <p:cNvCxnSpPr>
            <a:stCxn id="30" idx="2"/>
            <a:endCxn id="31" idx="0"/>
          </p:cNvCxnSpPr>
          <p:nvPr/>
        </p:nvCxnSpPr>
        <p:spPr>
          <a:xfrm>
            <a:off x="4298537" y="5398150"/>
            <a:ext cx="0" cy="1904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cxnSp>
        <p:nvCxnSpPr>
          <p:cNvPr id="74" name="Straight Arrow Connector 73"/>
          <p:cNvCxnSpPr>
            <a:stCxn id="31" idx="2"/>
            <a:endCxn id="32" idx="0"/>
          </p:cNvCxnSpPr>
          <p:nvPr/>
        </p:nvCxnSpPr>
        <p:spPr>
          <a:xfrm>
            <a:off x="4298537" y="5946515"/>
            <a:ext cx="0" cy="1911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cxnSp>
        <p:nvCxnSpPr>
          <p:cNvPr id="77" name="Straight Arrow Connector 76"/>
          <p:cNvCxnSpPr>
            <a:stCxn id="29" idx="3"/>
            <a:endCxn id="12" idx="1"/>
          </p:cNvCxnSpPr>
          <p:nvPr/>
        </p:nvCxnSpPr>
        <p:spPr>
          <a:xfrm>
            <a:off x="5490466" y="4697382"/>
            <a:ext cx="453132" cy="79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30" idx="3"/>
            <a:endCxn id="13" idx="1"/>
          </p:cNvCxnSpPr>
          <p:nvPr/>
        </p:nvCxnSpPr>
        <p:spPr>
          <a:xfrm>
            <a:off x="5490466" y="5219216"/>
            <a:ext cx="453134" cy="79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31" idx="3"/>
            <a:endCxn id="25" idx="1"/>
          </p:cNvCxnSpPr>
          <p:nvPr/>
        </p:nvCxnSpPr>
        <p:spPr>
          <a:xfrm>
            <a:off x="5490466" y="5767581"/>
            <a:ext cx="453132" cy="79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32" idx="3"/>
            <a:endCxn id="26" idx="1"/>
          </p:cNvCxnSpPr>
          <p:nvPr/>
        </p:nvCxnSpPr>
        <p:spPr>
          <a:xfrm>
            <a:off x="5490466" y="6316626"/>
            <a:ext cx="453134" cy="79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20" idx="1"/>
            <a:endCxn id="24" idx="3"/>
          </p:cNvCxnSpPr>
          <p:nvPr/>
        </p:nvCxnSpPr>
        <p:spPr>
          <a:xfrm flipH="1" flipV="1">
            <a:off x="5490467" y="3126450"/>
            <a:ext cx="453131" cy="79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20" idx="2"/>
            <a:endCxn id="21" idx="0"/>
          </p:cNvCxnSpPr>
          <p:nvPr/>
        </p:nvCxnSpPr>
        <p:spPr>
          <a:xfrm>
            <a:off x="7354673" y="3312016"/>
            <a:ext cx="0" cy="1489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21" idx="2"/>
            <a:endCxn id="22" idx="0"/>
          </p:cNvCxnSpPr>
          <p:nvPr/>
        </p:nvCxnSpPr>
        <p:spPr>
          <a:xfrm>
            <a:off x="7354673" y="3642930"/>
            <a:ext cx="0" cy="1591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"/>
          <p:cNvSpPr>
            <a:spLocks noChangeArrowheads="1"/>
          </p:cNvSpPr>
          <p:nvPr/>
        </p:nvSpPr>
        <p:spPr bwMode="auto">
          <a:xfrm>
            <a:off x="259644" y="2443719"/>
            <a:ext cx="2238022" cy="381000"/>
          </a:xfrm>
          <a:prstGeom prst="rect">
            <a:avLst/>
          </a:prstGeom>
          <a:ln/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182880" rIns="182880" anchor="ctr"/>
          <a:lstStyle/>
          <a:p>
            <a:pPr algn="ctr" eaLnBrk="0" hangingPunct="0"/>
            <a:r>
              <a:rPr lang="en-US" sz="1600" dirty="0" smtClean="0"/>
              <a:t>NT Server 3</a:t>
            </a:r>
          </a:p>
        </p:txBody>
      </p:sp>
      <p:sp>
        <p:nvSpPr>
          <p:cNvPr id="155" name="Rectangle 1"/>
          <p:cNvSpPr>
            <a:spLocks noChangeArrowheads="1"/>
          </p:cNvSpPr>
          <p:nvPr/>
        </p:nvSpPr>
        <p:spPr bwMode="auto">
          <a:xfrm>
            <a:off x="259644" y="2935949"/>
            <a:ext cx="2238022" cy="381000"/>
          </a:xfrm>
          <a:prstGeom prst="rect">
            <a:avLst/>
          </a:prstGeom>
          <a:ln/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182880" rIns="182880" anchor="ctr"/>
          <a:lstStyle/>
          <a:p>
            <a:pPr algn="ctr" eaLnBrk="0" hangingPunct="0"/>
            <a:r>
              <a:rPr lang="en-US" sz="1600" dirty="0" smtClean="0"/>
              <a:t>NT Server 4</a:t>
            </a:r>
          </a:p>
        </p:txBody>
      </p:sp>
      <p:sp>
        <p:nvSpPr>
          <p:cNvPr id="156" name="Rectangle 1"/>
          <p:cNvSpPr>
            <a:spLocks noChangeArrowheads="1"/>
          </p:cNvSpPr>
          <p:nvPr/>
        </p:nvSpPr>
        <p:spPr bwMode="auto">
          <a:xfrm>
            <a:off x="262467" y="3972760"/>
            <a:ext cx="2238022" cy="381000"/>
          </a:xfrm>
          <a:prstGeom prst="rect">
            <a:avLst/>
          </a:prstGeom>
          <a:ln/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182880" rIns="182880" anchor="ctr"/>
          <a:lstStyle/>
          <a:p>
            <a:pPr algn="ctr" eaLnBrk="0" hangingPunct="0"/>
            <a:r>
              <a:rPr lang="en-US" sz="1600" dirty="0" smtClean="0"/>
              <a:t>Server 2000</a:t>
            </a:r>
          </a:p>
        </p:txBody>
      </p:sp>
      <p:sp>
        <p:nvSpPr>
          <p:cNvPr id="157" name="Rectangle 1"/>
          <p:cNvSpPr>
            <a:spLocks noChangeArrowheads="1"/>
          </p:cNvSpPr>
          <p:nvPr/>
        </p:nvSpPr>
        <p:spPr bwMode="auto">
          <a:xfrm>
            <a:off x="262467" y="4514877"/>
            <a:ext cx="2238022" cy="381000"/>
          </a:xfrm>
          <a:prstGeom prst="rect">
            <a:avLst/>
          </a:prstGeom>
          <a:ln/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182880" rIns="182880" anchor="ctr"/>
          <a:lstStyle/>
          <a:p>
            <a:pPr algn="ctr" eaLnBrk="0" hangingPunct="0"/>
            <a:r>
              <a:rPr lang="en-US" sz="1600" dirty="0" smtClean="0"/>
              <a:t>Server 2003 (+R2)</a:t>
            </a:r>
          </a:p>
        </p:txBody>
      </p:sp>
      <p:sp>
        <p:nvSpPr>
          <p:cNvPr id="158" name="Rectangle 1"/>
          <p:cNvSpPr>
            <a:spLocks noChangeArrowheads="1"/>
          </p:cNvSpPr>
          <p:nvPr/>
        </p:nvSpPr>
        <p:spPr bwMode="auto">
          <a:xfrm>
            <a:off x="259644" y="5028716"/>
            <a:ext cx="2238022" cy="381000"/>
          </a:xfrm>
          <a:prstGeom prst="rect">
            <a:avLst/>
          </a:prstGeom>
          <a:ln/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182880" rIns="182880" anchor="ctr"/>
          <a:lstStyle/>
          <a:p>
            <a:pPr algn="ctr" eaLnBrk="0" hangingPunct="0"/>
            <a:r>
              <a:rPr lang="en-US" sz="1600" dirty="0" smtClean="0"/>
              <a:t>Server 2008</a:t>
            </a:r>
          </a:p>
        </p:txBody>
      </p:sp>
      <p:sp>
        <p:nvSpPr>
          <p:cNvPr id="159" name="Rectangle 1"/>
          <p:cNvSpPr>
            <a:spLocks noChangeArrowheads="1"/>
          </p:cNvSpPr>
          <p:nvPr/>
        </p:nvSpPr>
        <p:spPr bwMode="auto">
          <a:xfrm>
            <a:off x="259645" y="5577081"/>
            <a:ext cx="2223910" cy="381000"/>
          </a:xfrm>
          <a:prstGeom prst="rect">
            <a:avLst/>
          </a:prstGeom>
          <a:ln/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182880" rIns="182880" anchor="ctr"/>
          <a:lstStyle/>
          <a:p>
            <a:pPr algn="ctr" eaLnBrk="0" hangingPunct="0"/>
            <a:r>
              <a:rPr lang="en-US" sz="1600" dirty="0" smtClean="0"/>
              <a:t>Server 2008 R2</a:t>
            </a:r>
          </a:p>
        </p:txBody>
      </p:sp>
      <p:sp>
        <p:nvSpPr>
          <p:cNvPr id="160" name="Rectangle 1"/>
          <p:cNvSpPr>
            <a:spLocks noChangeArrowheads="1"/>
          </p:cNvSpPr>
          <p:nvPr/>
        </p:nvSpPr>
        <p:spPr bwMode="auto">
          <a:xfrm>
            <a:off x="259645" y="6134121"/>
            <a:ext cx="2223910" cy="381000"/>
          </a:xfrm>
          <a:prstGeom prst="rect">
            <a:avLst/>
          </a:prstGeom>
          <a:ln/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182880" rIns="182880" anchor="ctr"/>
          <a:lstStyle/>
          <a:p>
            <a:pPr algn="ctr" eaLnBrk="0" hangingPunct="0"/>
            <a:r>
              <a:rPr lang="en-US" sz="1600" dirty="0" smtClean="0"/>
              <a:t>Server 2012</a:t>
            </a:r>
          </a:p>
        </p:txBody>
      </p:sp>
      <p:cxnSp>
        <p:nvCxnSpPr>
          <p:cNvPr id="161" name="Straight Arrow Connector 160"/>
          <p:cNvCxnSpPr>
            <a:stCxn id="29" idx="1"/>
            <a:endCxn id="157" idx="3"/>
          </p:cNvCxnSpPr>
          <p:nvPr/>
        </p:nvCxnSpPr>
        <p:spPr>
          <a:xfrm flipH="1">
            <a:off x="2500489" y="4697382"/>
            <a:ext cx="606118" cy="79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>
            <a:stCxn id="27" idx="1"/>
          </p:cNvCxnSpPr>
          <p:nvPr/>
        </p:nvCxnSpPr>
        <p:spPr>
          <a:xfrm flipH="1">
            <a:off x="2483556" y="4163374"/>
            <a:ext cx="623052" cy="249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23" idx="1"/>
            <a:endCxn id="148" idx="3"/>
          </p:cNvCxnSpPr>
          <p:nvPr/>
        </p:nvCxnSpPr>
        <p:spPr>
          <a:xfrm flipH="1">
            <a:off x="2497666" y="2634219"/>
            <a:ext cx="60894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stCxn id="24" idx="1"/>
            <a:endCxn id="155" idx="3"/>
          </p:cNvCxnSpPr>
          <p:nvPr/>
        </p:nvCxnSpPr>
        <p:spPr>
          <a:xfrm flipH="1" flipV="1">
            <a:off x="2497666" y="3126449"/>
            <a:ext cx="608942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30" idx="1"/>
            <a:endCxn id="158" idx="3"/>
          </p:cNvCxnSpPr>
          <p:nvPr/>
        </p:nvCxnSpPr>
        <p:spPr>
          <a:xfrm flipH="1">
            <a:off x="2497666" y="5219216"/>
            <a:ext cx="60894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>
            <a:stCxn id="31" idx="1"/>
            <a:endCxn id="159" idx="3"/>
          </p:cNvCxnSpPr>
          <p:nvPr/>
        </p:nvCxnSpPr>
        <p:spPr>
          <a:xfrm flipH="1">
            <a:off x="2483555" y="5767581"/>
            <a:ext cx="623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>
            <a:stCxn id="32" idx="1"/>
            <a:endCxn id="160" idx="3"/>
          </p:cNvCxnSpPr>
          <p:nvPr/>
        </p:nvCxnSpPr>
        <p:spPr>
          <a:xfrm flipH="1">
            <a:off x="2483555" y="6316626"/>
            <a:ext cx="623052" cy="79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Rectangle 1"/>
          <p:cNvSpPr>
            <a:spLocks noChangeArrowheads="1"/>
          </p:cNvSpPr>
          <p:nvPr/>
        </p:nvSpPr>
        <p:spPr bwMode="auto">
          <a:xfrm>
            <a:off x="505178" y="1658060"/>
            <a:ext cx="1752600" cy="510268"/>
          </a:xfrm>
          <a:prstGeom prst="rect">
            <a:avLst/>
          </a:prstGeom>
          <a:ln/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182880" rIns="182880" anchor="ctr"/>
          <a:lstStyle/>
          <a:p>
            <a:pPr algn="ctr" eaLnBrk="0" hangingPunct="0"/>
            <a:r>
              <a:rPr lang="en-US" sz="1600" dirty="0" smtClean="0"/>
              <a:t>Server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0C658-0708-42D0-A542-83CC15D54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148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Windows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791200"/>
          </a:xfrm>
        </p:spPr>
        <p:txBody>
          <a:bodyPr/>
          <a:lstStyle/>
          <a:p>
            <a:r>
              <a:rPr lang="en-US" dirty="0"/>
              <a:t>1975–1981: Microsoft boots </a:t>
            </a:r>
            <a:r>
              <a:rPr lang="en-US" dirty="0" smtClean="0"/>
              <a:t>up</a:t>
            </a:r>
          </a:p>
          <a:p>
            <a:pPr lvl="1"/>
            <a:r>
              <a:rPr lang="en-US" dirty="0" smtClean="0"/>
              <a:t>MS‑DOS</a:t>
            </a:r>
          </a:p>
          <a:p>
            <a:pPr lvl="1"/>
            <a:endParaRPr lang="en-US" dirty="0" smtClean="0"/>
          </a:p>
          <a:p>
            <a:r>
              <a:rPr lang="en-US" dirty="0"/>
              <a:t>1982–1985: </a:t>
            </a:r>
            <a:r>
              <a:rPr lang="en-US" dirty="0" smtClean="0"/>
              <a:t>Introducing</a:t>
            </a:r>
            <a:br>
              <a:rPr lang="en-US" dirty="0" smtClean="0"/>
            </a:br>
            <a:r>
              <a:rPr lang="en-US" dirty="0" smtClean="0"/>
              <a:t>Windows 1.0</a:t>
            </a:r>
          </a:p>
          <a:p>
            <a:endParaRPr lang="en-US" dirty="0" smtClean="0"/>
          </a:p>
          <a:p>
            <a:r>
              <a:rPr lang="en-US" dirty="0"/>
              <a:t>1987–1990: </a:t>
            </a:r>
            <a:r>
              <a:rPr lang="en-US" dirty="0" smtClean="0"/>
              <a:t>Windows</a:t>
            </a:r>
            <a:br>
              <a:rPr lang="en-US" dirty="0" smtClean="0"/>
            </a:br>
            <a:r>
              <a:rPr lang="en-US" dirty="0" smtClean="0"/>
              <a:t>2.0–2.11 – More windows</a:t>
            </a:r>
            <a:endParaRPr lang="en-US" dirty="0"/>
          </a:p>
        </p:txBody>
      </p:sp>
      <p:pic>
        <p:nvPicPr>
          <p:cNvPr id="3074" name="Picture 2" descr="The Windows 1.0 deskt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493" y="2250997"/>
            <a:ext cx="2791132" cy="201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he Windows 2.0 deskt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493" y="4508596"/>
            <a:ext cx="2791132" cy="194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tartingMsdo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891" y="1187246"/>
            <a:ext cx="2223734" cy="82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0C658-0708-42D0-A542-83CC15D54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29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3.0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Windows 3.0</a:t>
            </a:r>
          </a:p>
          <a:p>
            <a:pPr lvl="1"/>
            <a:r>
              <a:rPr lang="en-US" dirty="0" smtClean="0"/>
              <a:t>Release: May 1990</a:t>
            </a:r>
          </a:p>
          <a:p>
            <a:pPr lvl="1"/>
            <a:r>
              <a:rPr lang="en-US" dirty="0" smtClean="0"/>
              <a:t>Support end: Dec 2001</a:t>
            </a:r>
            <a:endParaRPr lang="en-US" dirty="0"/>
          </a:p>
          <a:p>
            <a:r>
              <a:rPr lang="en-US" dirty="0" smtClean="0">
                <a:solidFill>
                  <a:srgbClr val="8FAE2F"/>
                </a:solidFill>
              </a:rPr>
              <a:t>Able to compete with </a:t>
            </a:r>
          </a:p>
          <a:p>
            <a:pPr marL="0" indent="0">
              <a:buNone/>
            </a:pPr>
            <a:r>
              <a:rPr lang="en-US" dirty="0">
                <a:solidFill>
                  <a:srgbClr val="8FAE2F"/>
                </a:solidFill>
              </a:rPr>
              <a:t>	</a:t>
            </a:r>
            <a:r>
              <a:rPr lang="en-US" dirty="0" smtClean="0">
                <a:solidFill>
                  <a:srgbClr val="8FAE2F"/>
                </a:solidFill>
              </a:rPr>
              <a:t>Macintosh UI</a:t>
            </a:r>
          </a:p>
          <a:p>
            <a:r>
              <a:rPr lang="en-US" dirty="0" smtClean="0"/>
              <a:t>Multimedia upgrade kit</a:t>
            </a:r>
          </a:p>
          <a:p>
            <a:pPr lvl="1"/>
            <a:r>
              <a:rPr lang="en-US" dirty="0" smtClean="0"/>
              <a:t>CD-ROM</a:t>
            </a:r>
          </a:p>
          <a:p>
            <a:pPr lvl="1"/>
            <a:r>
              <a:rPr lang="en-US" dirty="0" smtClean="0"/>
              <a:t>Sound card</a:t>
            </a:r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  <a:p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175" y="914400"/>
            <a:ext cx="4090219" cy="306766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0C658-0708-42D0-A542-83CC15D54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9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Windows 95</a:t>
            </a:r>
          </a:p>
          <a:p>
            <a:pPr lvl="1"/>
            <a:r>
              <a:rPr lang="en-US" dirty="0" smtClean="0"/>
              <a:t>Release: Aug 1995</a:t>
            </a:r>
          </a:p>
          <a:p>
            <a:pPr lvl="1"/>
            <a:r>
              <a:rPr lang="en-US" dirty="0" smtClean="0"/>
              <a:t>Support end: Dec 2001</a:t>
            </a:r>
            <a:endParaRPr lang="en-US" dirty="0"/>
          </a:p>
          <a:p>
            <a:r>
              <a:rPr lang="en-US" dirty="0" smtClean="0">
                <a:solidFill>
                  <a:srgbClr val="8FAE2F"/>
                </a:solidFill>
              </a:rPr>
              <a:t>Consumer oriented</a:t>
            </a:r>
          </a:p>
          <a:p>
            <a:r>
              <a:rPr lang="en-US" dirty="0" smtClean="0"/>
              <a:t>Key new features:</a:t>
            </a:r>
          </a:p>
          <a:p>
            <a:pPr lvl="1"/>
            <a:r>
              <a:rPr lang="en-US" dirty="0"/>
              <a:t>Win32 </a:t>
            </a:r>
            <a:r>
              <a:rPr lang="en-US" dirty="0" smtClean="0"/>
              <a:t>API</a:t>
            </a:r>
          </a:p>
          <a:p>
            <a:pPr lvl="1"/>
            <a:r>
              <a:rPr lang="en-US" dirty="0" smtClean="0"/>
              <a:t>The “Start” button</a:t>
            </a:r>
          </a:p>
          <a:p>
            <a:pPr lvl="1"/>
            <a:r>
              <a:rPr lang="en-US" dirty="0" smtClean="0"/>
              <a:t>The taskbar</a:t>
            </a:r>
          </a:p>
          <a:p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668" y="1482212"/>
            <a:ext cx="4113099" cy="308482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828800" y="76200"/>
            <a:ext cx="7086600" cy="838200"/>
          </a:xfrm>
        </p:spPr>
        <p:txBody>
          <a:bodyPr/>
          <a:lstStyle/>
          <a:p>
            <a:r>
              <a:rPr lang="en-US" dirty="0" smtClean="0"/>
              <a:t>Windows 95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0C658-0708-42D0-A542-83CC15D54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21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98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Windows 98</a:t>
            </a:r>
          </a:p>
          <a:p>
            <a:pPr lvl="1"/>
            <a:r>
              <a:rPr lang="en-US" dirty="0" smtClean="0"/>
              <a:t>Release: June 1998</a:t>
            </a:r>
          </a:p>
          <a:p>
            <a:pPr lvl="1"/>
            <a:r>
              <a:rPr lang="en-US" dirty="0" smtClean="0"/>
              <a:t>Support end: July 2006</a:t>
            </a:r>
          </a:p>
          <a:p>
            <a:pPr lvl="1"/>
            <a:endParaRPr lang="en-US" dirty="0"/>
          </a:p>
          <a:p>
            <a:r>
              <a:rPr lang="en-US" dirty="0" smtClean="0"/>
              <a:t>Key new features</a:t>
            </a:r>
          </a:p>
          <a:p>
            <a:pPr lvl="1"/>
            <a:r>
              <a:rPr lang="en-US" dirty="0" smtClean="0"/>
              <a:t>Windows Driver Model</a:t>
            </a:r>
          </a:p>
          <a:p>
            <a:pPr lvl="1"/>
            <a:r>
              <a:rPr lang="en-US" dirty="0" smtClean="0"/>
              <a:t>Wider support for USB</a:t>
            </a:r>
          </a:p>
          <a:p>
            <a:pPr lvl="1"/>
            <a:r>
              <a:rPr lang="en-US" dirty="0" smtClean="0"/>
              <a:t>ACPI support – Standby and Hibernate states</a:t>
            </a:r>
          </a:p>
          <a:p>
            <a:pPr lvl="1"/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169" y="914400"/>
            <a:ext cx="3972232" cy="297917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0C658-0708-42D0-A542-83CC15D54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54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Millennium Edition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Windows ME (Mistake Edition)</a:t>
            </a:r>
          </a:p>
          <a:p>
            <a:pPr lvl="1"/>
            <a:r>
              <a:rPr lang="en-US" dirty="0" smtClean="0"/>
              <a:t>Release: Sep 2000</a:t>
            </a:r>
          </a:p>
          <a:p>
            <a:pPr lvl="1"/>
            <a:r>
              <a:rPr lang="en-US" dirty="0" smtClean="0"/>
              <a:t>Support end: Jul 2006</a:t>
            </a:r>
          </a:p>
          <a:p>
            <a:r>
              <a:rPr lang="en-US" dirty="0" smtClean="0">
                <a:solidFill>
                  <a:srgbClr val="8FAE2F"/>
                </a:solidFill>
              </a:rPr>
              <a:t>Main target home PC users</a:t>
            </a:r>
            <a:endParaRPr lang="en-US" dirty="0">
              <a:solidFill>
                <a:srgbClr val="8FAE2F"/>
              </a:solidFill>
            </a:endParaRPr>
          </a:p>
          <a:p>
            <a:r>
              <a:rPr lang="en-US" dirty="0" smtClean="0"/>
              <a:t>Key new features</a:t>
            </a:r>
          </a:p>
          <a:p>
            <a:pPr lvl="1"/>
            <a:r>
              <a:rPr lang="en-US" dirty="0" smtClean="0"/>
              <a:t>Customizable Windows Explorer toolbars</a:t>
            </a:r>
          </a:p>
          <a:p>
            <a:pPr lvl="1"/>
            <a:r>
              <a:rPr lang="en-US" dirty="0" smtClean="0"/>
              <a:t>Personalized menus</a:t>
            </a:r>
          </a:p>
          <a:p>
            <a:pPr lvl="1"/>
            <a:r>
              <a:rPr lang="en-US" dirty="0" smtClean="0"/>
              <a:t>Autocomplete in Windows Explorer address bar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500" y="1575840"/>
            <a:ext cx="3362899" cy="252217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0C658-0708-42D0-A542-83CC15D54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4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 Academy</Template>
  <TotalTime>857</TotalTime>
  <Words>1062</Words>
  <Application>Microsoft Office PowerPoint</Application>
  <PresentationFormat>On-screen Show (4:3)</PresentationFormat>
  <Paragraphs>327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Cambria</vt:lpstr>
      <vt:lpstr>Consolas</vt:lpstr>
      <vt:lpstr>Corbel</vt:lpstr>
      <vt:lpstr>Wingdings 2</vt:lpstr>
      <vt:lpstr>Telerik Academy</vt:lpstr>
      <vt:lpstr>Windows-based Applications History</vt:lpstr>
      <vt:lpstr>Table of Contents</vt:lpstr>
      <vt:lpstr>History of Windows OS</vt:lpstr>
      <vt:lpstr>Windows OS History</vt:lpstr>
      <vt:lpstr>First Windows Versions</vt:lpstr>
      <vt:lpstr>Windows 3.0</vt:lpstr>
      <vt:lpstr>Windows 95</vt:lpstr>
      <vt:lpstr>Windows 98</vt:lpstr>
      <vt:lpstr>Windows Millennium Edition</vt:lpstr>
      <vt:lpstr>Windows XP</vt:lpstr>
      <vt:lpstr>Windows Vista</vt:lpstr>
      <vt:lpstr>Windows 7</vt:lpstr>
      <vt:lpstr>Windows 8</vt:lpstr>
      <vt:lpstr>Windows 8.1</vt:lpstr>
      <vt:lpstr>Windows 10</vt:lpstr>
      <vt:lpstr>History of Windows OS for Mobile</vt:lpstr>
      <vt:lpstr>Windows Mobile History</vt:lpstr>
      <vt:lpstr>Windows Mobile History (2)</vt:lpstr>
      <vt:lpstr>Windows Mobile History (3)</vt:lpstr>
      <vt:lpstr>Windows Phone 7 History</vt:lpstr>
      <vt:lpstr>Windows Phone 8 History</vt:lpstr>
      <vt:lpstr>Windows 10 Mobile</vt:lpstr>
      <vt:lpstr>Ways to Develop Windows Applications</vt:lpstr>
      <vt:lpstr>Microsoft Foundation Classes</vt:lpstr>
      <vt:lpstr>Windows forms</vt:lpstr>
      <vt:lpstr>WPF</vt:lpstr>
      <vt:lpstr>History of Windows Universal</vt:lpstr>
      <vt:lpstr>Windows 8.1 Universal Concepts</vt:lpstr>
      <vt:lpstr>Universal Windows Platform</vt:lpstr>
      <vt:lpstr>Other Platforms for Creating Windows Apps</vt:lpstr>
      <vt:lpstr>Unity3D</vt:lpstr>
      <vt:lpstr>Xamarin and Xamarin Forms</vt:lpstr>
      <vt:lpstr>Apache Cordova</vt:lpstr>
      <vt:lpstr>Windows Bridges</vt:lpstr>
      <vt:lpstr>Windows-based Applications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XAML Overview</dc:title>
  <dc:creator>Doncho Minkov</dc:creator>
  <cp:lastModifiedBy>Nikolay Kostov</cp:lastModifiedBy>
  <cp:revision>339</cp:revision>
  <dcterms:created xsi:type="dcterms:W3CDTF">2013-03-07T17:10:55Z</dcterms:created>
  <dcterms:modified xsi:type="dcterms:W3CDTF">2015-12-08T22:17:26Z</dcterms:modified>
</cp:coreProperties>
</file>